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4652A-B6EF-437B-9AEB-20E97611B1BF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1E935-C649-4025-B764-B241FBCF5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4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1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4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81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96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53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3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71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53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87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84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6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736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506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85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  <a:endParaRPr lang="en-GB" sz="135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9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9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6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4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0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80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Home Learning </a:t>
            </a:r>
            <a:br>
              <a:rPr lang="en-GB" dirty="0" smtClean="0"/>
            </a:br>
            <a:r>
              <a:rPr lang="en-GB" dirty="0" smtClean="0"/>
              <a:t>Summer Term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Week 1 Lesson </a:t>
            </a:r>
            <a:r>
              <a:rPr lang="en-GB" dirty="0"/>
              <a:t>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848" y="4327252"/>
            <a:ext cx="7556938" cy="165576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Addition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248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4</a:t>
            </a:r>
            <a:endParaRPr lang="en-GB" sz="3600" b="1" dirty="0">
              <a:solidFill>
                <a:schemeClr val="bg1"/>
              </a:solidFill>
              <a:latin typeface="Twinkl" pitchFamily="2" charset="0"/>
            </a:endParaRPr>
          </a:p>
        </p:txBody>
      </p:sp>
      <p:grpSp>
        <p:nvGrpSpPr>
          <p:cNvPr id="21507" name="Group 2"/>
          <p:cNvGrpSpPr>
            <a:grpSpLocks/>
          </p:cNvGrpSpPr>
          <p:nvPr/>
        </p:nvGrpSpPr>
        <p:grpSpPr bwMode="auto">
          <a:xfrm>
            <a:off x="3122613" y="2422525"/>
            <a:ext cx="2898775" cy="2805113"/>
            <a:chOff x="3164032" y="2571525"/>
            <a:chExt cx="2899193" cy="280511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164032" y="4340003"/>
              <a:ext cx="289919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3957896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662848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35" name="1st Number"/>
            <p:cNvSpPr txBox="1"/>
            <p:nvPr/>
          </p:nvSpPr>
          <p:spPr>
            <a:xfrm>
              <a:off x="33116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6" name="1st Number"/>
            <p:cNvSpPr txBox="1"/>
            <p:nvPr/>
          </p:nvSpPr>
          <p:spPr>
            <a:xfrm>
              <a:off x="40039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7" name="1st Number"/>
            <p:cNvSpPr txBox="1"/>
            <p:nvPr/>
          </p:nvSpPr>
          <p:spPr>
            <a:xfrm>
              <a:off x="46961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0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8" name="1st Number"/>
            <p:cNvSpPr txBox="1"/>
            <p:nvPr/>
          </p:nvSpPr>
          <p:spPr>
            <a:xfrm>
              <a:off x="53884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8</a:t>
              </a:r>
              <a:endParaRPr lang="en-GB" sz="5400" spc="300" dirty="0">
                <a:latin typeface="Twinkl" pitchFamily="2" charset="0"/>
              </a:endParaRPr>
            </a:p>
          </p:txBody>
        </p:sp>
        <p:grpSp>
          <p:nvGrpSpPr>
            <p:cNvPr id="21522" name="Group 40"/>
            <p:cNvGrpSpPr>
              <a:grpSpLocks/>
            </p:cNvGrpSpPr>
            <p:nvPr/>
          </p:nvGrpSpPr>
          <p:grpSpPr bwMode="auto">
            <a:xfrm>
              <a:off x="3311990" y="3650334"/>
              <a:ext cx="413696" cy="413696"/>
              <a:chOff x="2563885" y="3165231"/>
              <a:chExt cx="413696" cy="4136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2771578" y="3165924"/>
                <a:ext cx="0" cy="41275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2770784" y="3165100"/>
                <a:ext cx="0" cy="4143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ounded Rectangle 21"/>
            <p:cNvSpPr/>
            <p:nvPr/>
          </p:nvSpPr>
          <p:spPr>
            <a:xfrm>
              <a:off x="5366212" y="2571525"/>
              <a:ext cx="550942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957896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62848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66212" y="3455765"/>
              <a:ext cx="550942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</p:grpSp>
      <p:grpSp>
        <p:nvGrpSpPr>
          <p:cNvPr id="21508" name="Group 1"/>
          <p:cNvGrpSpPr>
            <a:grpSpLocks/>
          </p:cNvGrpSpPr>
          <p:nvPr/>
        </p:nvGrpSpPr>
        <p:grpSpPr bwMode="auto">
          <a:xfrm>
            <a:off x="3918771" y="2414861"/>
            <a:ext cx="1954212" cy="1558049"/>
            <a:chOff x="3936456" y="2367035"/>
            <a:chExt cx="1954830" cy="1558433"/>
          </a:xfrm>
        </p:grpSpPr>
        <p:sp>
          <p:nvSpPr>
            <p:cNvPr id="18" name="Rounded Rectangle 17"/>
            <p:cNvSpPr/>
            <p:nvPr/>
          </p:nvSpPr>
          <p:spPr>
            <a:xfrm>
              <a:off x="4644760" y="2367035"/>
              <a:ext cx="551037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9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936456" y="2367036"/>
              <a:ext cx="551036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5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340250" y="3271148"/>
              <a:ext cx="551036" cy="654320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4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17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4</a:t>
            </a:r>
            <a:endParaRPr lang="en-GB" sz="3600" b="1" dirty="0">
              <a:solidFill>
                <a:schemeClr val="bg1"/>
              </a:solidFill>
              <a:latin typeface="Twinkl" pitchFamily="2" charset="0"/>
            </a:endParaRPr>
          </a:p>
        </p:txBody>
      </p:sp>
      <p:grpSp>
        <p:nvGrpSpPr>
          <p:cNvPr id="22531" name="Group 2"/>
          <p:cNvGrpSpPr>
            <a:grpSpLocks/>
          </p:cNvGrpSpPr>
          <p:nvPr/>
        </p:nvGrpSpPr>
        <p:grpSpPr bwMode="auto">
          <a:xfrm>
            <a:off x="3122613" y="2422525"/>
            <a:ext cx="2898775" cy="2805113"/>
            <a:chOff x="3164032" y="2571525"/>
            <a:chExt cx="2899193" cy="280511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164032" y="4340003"/>
              <a:ext cx="289919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3957896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662848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35" name="1st Number"/>
            <p:cNvSpPr txBox="1"/>
            <p:nvPr/>
          </p:nvSpPr>
          <p:spPr>
            <a:xfrm>
              <a:off x="33116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6" name="1st Number"/>
            <p:cNvSpPr txBox="1"/>
            <p:nvPr/>
          </p:nvSpPr>
          <p:spPr>
            <a:xfrm>
              <a:off x="40039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7" name="1st Number"/>
            <p:cNvSpPr txBox="1"/>
            <p:nvPr/>
          </p:nvSpPr>
          <p:spPr>
            <a:xfrm>
              <a:off x="46961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0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8" name="1st Number"/>
            <p:cNvSpPr txBox="1"/>
            <p:nvPr/>
          </p:nvSpPr>
          <p:spPr>
            <a:xfrm>
              <a:off x="53884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8</a:t>
              </a:r>
              <a:endParaRPr lang="en-GB" sz="5400" spc="300" dirty="0">
                <a:latin typeface="Twinkl" pitchFamily="2" charset="0"/>
              </a:endParaRPr>
            </a:p>
          </p:txBody>
        </p:sp>
        <p:grpSp>
          <p:nvGrpSpPr>
            <p:cNvPr id="22552" name="Group 40"/>
            <p:cNvGrpSpPr>
              <a:grpSpLocks/>
            </p:cNvGrpSpPr>
            <p:nvPr/>
          </p:nvGrpSpPr>
          <p:grpSpPr bwMode="auto">
            <a:xfrm>
              <a:off x="3311990" y="3650334"/>
              <a:ext cx="413696" cy="413696"/>
              <a:chOff x="2563885" y="3165231"/>
              <a:chExt cx="413696" cy="4136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2771578" y="3165924"/>
                <a:ext cx="0" cy="41275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2770784" y="3165100"/>
                <a:ext cx="0" cy="4143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ounded Rectangle 21"/>
            <p:cNvSpPr/>
            <p:nvPr/>
          </p:nvSpPr>
          <p:spPr>
            <a:xfrm>
              <a:off x="5366212" y="2571525"/>
              <a:ext cx="550942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957896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62848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66212" y="3455765"/>
              <a:ext cx="550942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261937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9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9300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1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6081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3232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03838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7376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62121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9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91636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324475" y="242252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625975" y="3306763"/>
            <a:ext cx="550863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1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916363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324475" y="3306763"/>
            <a:ext cx="550863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294563" y="728663"/>
            <a:ext cx="1849437" cy="277812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1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Twinkl" pitchFamily="2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184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9" grpId="0" animBg="1"/>
      <p:bldP spid="42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5</a:t>
            </a:r>
            <a:endParaRPr lang="en-GB" sz="3600" b="1" dirty="0">
              <a:solidFill>
                <a:schemeClr val="bg1"/>
              </a:solidFill>
              <a:latin typeface="Twinkl" pitchFamily="2" charset="0"/>
            </a:endParaRPr>
          </a:p>
        </p:txBody>
      </p:sp>
      <p:grpSp>
        <p:nvGrpSpPr>
          <p:cNvPr id="23555" name="Group 2"/>
          <p:cNvGrpSpPr>
            <a:grpSpLocks/>
          </p:cNvGrpSpPr>
          <p:nvPr/>
        </p:nvGrpSpPr>
        <p:grpSpPr bwMode="auto">
          <a:xfrm>
            <a:off x="3122613" y="2422525"/>
            <a:ext cx="2898775" cy="2805113"/>
            <a:chOff x="3164032" y="2571525"/>
            <a:chExt cx="2899193" cy="280511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164032" y="4340003"/>
              <a:ext cx="289919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3957896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662848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35" name="1st Number"/>
            <p:cNvSpPr txBox="1"/>
            <p:nvPr/>
          </p:nvSpPr>
          <p:spPr>
            <a:xfrm>
              <a:off x="33116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6" name="1st Number"/>
            <p:cNvSpPr txBox="1"/>
            <p:nvPr/>
          </p:nvSpPr>
          <p:spPr>
            <a:xfrm>
              <a:off x="40039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5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7" name="1st Number"/>
            <p:cNvSpPr txBox="1"/>
            <p:nvPr/>
          </p:nvSpPr>
          <p:spPr>
            <a:xfrm>
              <a:off x="46961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0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8" name="1st Number"/>
            <p:cNvSpPr txBox="1"/>
            <p:nvPr/>
          </p:nvSpPr>
          <p:spPr>
            <a:xfrm>
              <a:off x="53884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4</a:t>
              </a:r>
              <a:endParaRPr lang="en-GB" sz="5400" spc="300" dirty="0">
                <a:latin typeface="Twinkl" pitchFamily="2" charset="0"/>
              </a:endParaRPr>
            </a:p>
          </p:txBody>
        </p:sp>
        <p:grpSp>
          <p:nvGrpSpPr>
            <p:cNvPr id="23570" name="Group 40"/>
            <p:cNvGrpSpPr>
              <a:grpSpLocks/>
            </p:cNvGrpSpPr>
            <p:nvPr/>
          </p:nvGrpSpPr>
          <p:grpSpPr bwMode="auto">
            <a:xfrm>
              <a:off x="3311990" y="3650334"/>
              <a:ext cx="413696" cy="413696"/>
              <a:chOff x="2563885" y="3165231"/>
              <a:chExt cx="413696" cy="4136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2771578" y="3165924"/>
                <a:ext cx="0" cy="41275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2770784" y="3165100"/>
                <a:ext cx="0" cy="4143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ounded Rectangle 21"/>
            <p:cNvSpPr/>
            <p:nvPr/>
          </p:nvSpPr>
          <p:spPr>
            <a:xfrm>
              <a:off x="5366212" y="2571525"/>
              <a:ext cx="550942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957896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62848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66212" y="3455765"/>
              <a:ext cx="550942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</p:grpSp>
      <p:grpSp>
        <p:nvGrpSpPr>
          <p:cNvPr id="23556" name="Group 1"/>
          <p:cNvGrpSpPr>
            <a:grpSpLocks/>
          </p:cNvGrpSpPr>
          <p:nvPr/>
        </p:nvGrpSpPr>
        <p:grpSpPr bwMode="auto">
          <a:xfrm>
            <a:off x="3916471" y="2414860"/>
            <a:ext cx="1262827" cy="681039"/>
            <a:chOff x="3934157" y="2367035"/>
            <a:chExt cx="1263227" cy="681207"/>
          </a:xfrm>
        </p:grpSpPr>
        <p:sp>
          <p:nvSpPr>
            <p:cNvPr id="29" name="Rounded Rectangle 28"/>
            <p:cNvSpPr/>
            <p:nvPr/>
          </p:nvSpPr>
          <p:spPr>
            <a:xfrm>
              <a:off x="3934157" y="2367035"/>
              <a:ext cx="549449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5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646348" y="2367036"/>
              <a:ext cx="551036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5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81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5</a:t>
            </a:r>
            <a:endParaRPr lang="en-GB" sz="3600" b="1" dirty="0">
              <a:solidFill>
                <a:schemeClr val="bg1"/>
              </a:solidFill>
              <a:latin typeface="Twinkl" pitchFamily="2" charset="0"/>
            </a:endParaRPr>
          </a:p>
        </p:txBody>
      </p:sp>
      <p:grpSp>
        <p:nvGrpSpPr>
          <p:cNvPr id="24579" name="Group 2"/>
          <p:cNvGrpSpPr>
            <a:grpSpLocks/>
          </p:cNvGrpSpPr>
          <p:nvPr/>
        </p:nvGrpSpPr>
        <p:grpSpPr bwMode="auto">
          <a:xfrm>
            <a:off x="3122613" y="2422525"/>
            <a:ext cx="2898775" cy="2805113"/>
            <a:chOff x="3164032" y="2571525"/>
            <a:chExt cx="2899193" cy="280511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164032" y="4340003"/>
              <a:ext cx="289919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3957896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662848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35" name="1st Number"/>
            <p:cNvSpPr txBox="1"/>
            <p:nvPr/>
          </p:nvSpPr>
          <p:spPr>
            <a:xfrm>
              <a:off x="33116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6" name="1st Number"/>
            <p:cNvSpPr txBox="1"/>
            <p:nvPr/>
          </p:nvSpPr>
          <p:spPr>
            <a:xfrm>
              <a:off x="40039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5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7" name="1st Number"/>
            <p:cNvSpPr txBox="1"/>
            <p:nvPr/>
          </p:nvSpPr>
          <p:spPr>
            <a:xfrm>
              <a:off x="46961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0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8" name="1st Number"/>
            <p:cNvSpPr txBox="1"/>
            <p:nvPr/>
          </p:nvSpPr>
          <p:spPr>
            <a:xfrm>
              <a:off x="53884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4</a:t>
              </a:r>
              <a:endParaRPr lang="en-GB" sz="5400" spc="300" dirty="0">
                <a:latin typeface="Twinkl" pitchFamily="2" charset="0"/>
              </a:endParaRPr>
            </a:p>
          </p:txBody>
        </p:sp>
        <p:grpSp>
          <p:nvGrpSpPr>
            <p:cNvPr id="24600" name="Group 40"/>
            <p:cNvGrpSpPr>
              <a:grpSpLocks/>
            </p:cNvGrpSpPr>
            <p:nvPr/>
          </p:nvGrpSpPr>
          <p:grpSpPr bwMode="auto">
            <a:xfrm>
              <a:off x="3311990" y="3650334"/>
              <a:ext cx="413696" cy="413696"/>
              <a:chOff x="2563885" y="3165231"/>
              <a:chExt cx="413696" cy="4136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2771578" y="3165924"/>
                <a:ext cx="0" cy="41275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2770784" y="3165100"/>
                <a:ext cx="0" cy="4143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ounded Rectangle 21"/>
            <p:cNvSpPr/>
            <p:nvPr/>
          </p:nvSpPr>
          <p:spPr>
            <a:xfrm>
              <a:off x="5366212" y="2571525"/>
              <a:ext cx="550942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957896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62848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66212" y="3455765"/>
              <a:ext cx="550942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261937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9300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6081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9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3232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03838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7376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324475" y="242252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62121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91636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624388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916363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9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324475" y="3306763"/>
            <a:ext cx="550863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294563" y="728663"/>
            <a:ext cx="1849437" cy="277812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1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Twinkl" pitchFamily="2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48590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9" grpId="0" animBg="1"/>
      <p:bldP spid="42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Pick one of the missing number addition question sheets that can be found on the school website.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0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718657" y="1795784"/>
            <a:ext cx="7816054" cy="506221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12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15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24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46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35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65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  <a:endParaRPr lang="en-GB" sz="2800" dirty="0">
              <a:solidFill>
                <a:srgbClr val="000000"/>
              </a:solidFill>
              <a:ea typeface="Sassoon Infant Rg" charset="0"/>
              <a:cs typeface="Twinkl" charset="0"/>
            </a:endParaRP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13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12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43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356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746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5437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3467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343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236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653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237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456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865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2357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654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8475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3758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675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937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375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8947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+ 3749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6475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7385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3642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  <a:endParaRPr lang="en-GB" sz="2800" dirty="0">
              <a:solidFill>
                <a:srgbClr val="000000"/>
              </a:solidFill>
              <a:ea typeface="Sassoon Infant Rg" charset="0"/>
              <a:cs typeface="Twink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Quick maths </a:t>
            </a:r>
            <a:r>
              <a:rPr lang="mr-IN" dirty="0" smtClean="0"/>
              <a:t>–</a:t>
            </a:r>
            <a:r>
              <a:rPr lang="en-GB" dirty="0" smtClean="0"/>
              <a:t> you have 3 minutes to solve as many as these addition problems as possible.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7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839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Today, we will be using the compact method of </a:t>
            </a:r>
            <a:r>
              <a:rPr lang="en-GB" dirty="0" smtClean="0"/>
              <a:t>addition to solve missing number problems.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155427" y="3656451"/>
            <a:ext cx="7064375" cy="103187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Twinkl" pitchFamily="2" charset="0"/>
              </a:rPr>
              <a:t>Each question has a set of digit cards, use the digit cards to complete the calculations.</a:t>
            </a:r>
            <a:endParaRPr lang="en-GB" sz="2400" dirty="0">
              <a:solidFill>
                <a:schemeClr val="bg1"/>
              </a:solidFill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1</a:t>
            </a:r>
          </a:p>
        </p:txBody>
      </p:sp>
      <p:grpSp>
        <p:nvGrpSpPr>
          <p:cNvPr id="15363" name="Group 2"/>
          <p:cNvGrpSpPr>
            <a:grpSpLocks/>
          </p:cNvGrpSpPr>
          <p:nvPr/>
        </p:nvGrpSpPr>
        <p:grpSpPr bwMode="auto">
          <a:xfrm>
            <a:off x="3122613" y="2422525"/>
            <a:ext cx="2898775" cy="2805113"/>
            <a:chOff x="3164032" y="2571525"/>
            <a:chExt cx="2899193" cy="280511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164032" y="4340003"/>
              <a:ext cx="289919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3957896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662848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35" name="1st Number"/>
            <p:cNvSpPr txBox="1"/>
            <p:nvPr/>
          </p:nvSpPr>
          <p:spPr>
            <a:xfrm>
              <a:off x="33116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6" name="1st Number"/>
            <p:cNvSpPr txBox="1"/>
            <p:nvPr/>
          </p:nvSpPr>
          <p:spPr>
            <a:xfrm>
              <a:off x="40039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5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7" name="1st Number"/>
            <p:cNvSpPr txBox="1"/>
            <p:nvPr/>
          </p:nvSpPr>
          <p:spPr>
            <a:xfrm>
              <a:off x="46961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3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8" name="1st Number"/>
            <p:cNvSpPr txBox="1"/>
            <p:nvPr/>
          </p:nvSpPr>
          <p:spPr>
            <a:xfrm>
              <a:off x="53884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0</a:t>
              </a:r>
              <a:endParaRPr lang="en-GB" sz="5400" spc="300" dirty="0">
                <a:latin typeface="Twinkl" pitchFamily="2" charset="0"/>
              </a:endParaRPr>
            </a:p>
          </p:txBody>
        </p:sp>
        <p:grpSp>
          <p:nvGrpSpPr>
            <p:cNvPr id="15378" name="Group 40"/>
            <p:cNvGrpSpPr>
              <a:grpSpLocks/>
            </p:cNvGrpSpPr>
            <p:nvPr/>
          </p:nvGrpSpPr>
          <p:grpSpPr bwMode="auto">
            <a:xfrm>
              <a:off x="3311990" y="3650334"/>
              <a:ext cx="413696" cy="413696"/>
              <a:chOff x="2563885" y="3165231"/>
              <a:chExt cx="413696" cy="4136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2771578" y="3165924"/>
                <a:ext cx="0" cy="41275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2770784" y="3165100"/>
                <a:ext cx="0" cy="4143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ounded Rectangle 21"/>
            <p:cNvSpPr/>
            <p:nvPr/>
          </p:nvSpPr>
          <p:spPr>
            <a:xfrm>
              <a:off x="5366212" y="2571525"/>
              <a:ext cx="550942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957896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62848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66212" y="3455765"/>
              <a:ext cx="550942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</p:grpSp>
      <p:grpSp>
        <p:nvGrpSpPr>
          <p:cNvPr id="15364" name="Group 1"/>
          <p:cNvGrpSpPr>
            <a:grpSpLocks/>
          </p:cNvGrpSpPr>
          <p:nvPr/>
        </p:nvGrpSpPr>
        <p:grpSpPr bwMode="auto">
          <a:xfrm>
            <a:off x="3922657" y="880351"/>
            <a:ext cx="1961986" cy="3087906"/>
            <a:chOff x="3908803" y="958302"/>
            <a:chExt cx="1962607" cy="3088667"/>
          </a:xfrm>
        </p:grpSpPr>
        <p:sp>
          <p:nvSpPr>
            <p:cNvPr id="18" name="Rounded Rectangle 17"/>
            <p:cNvSpPr/>
            <p:nvPr/>
          </p:nvSpPr>
          <p:spPr>
            <a:xfrm>
              <a:off x="3908803" y="3365763"/>
              <a:ext cx="551037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7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991764" y="958302"/>
              <a:ext cx="549449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7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609332" y="2493190"/>
              <a:ext cx="551036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9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50236" y="958302"/>
              <a:ext cx="551037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7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321961" y="958302"/>
              <a:ext cx="549449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3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319223" y="2482678"/>
              <a:ext cx="551036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3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2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1</a:t>
            </a:r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3122613" y="2422525"/>
            <a:ext cx="2898775" cy="2805113"/>
            <a:chOff x="3164032" y="2571525"/>
            <a:chExt cx="2899193" cy="280511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164032" y="4340003"/>
              <a:ext cx="289919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3957896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662848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35" name="1st Number"/>
            <p:cNvSpPr txBox="1"/>
            <p:nvPr/>
          </p:nvSpPr>
          <p:spPr>
            <a:xfrm>
              <a:off x="33116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6" name="1st Number"/>
            <p:cNvSpPr txBox="1"/>
            <p:nvPr/>
          </p:nvSpPr>
          <p:spPr>
            <a:xfrm>
              <a:off x="40039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5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7" name="1st Number"/>
            <p:cNvSpPr txBox="1"/>
            <p:nvPr/>
          </p:nvSpPr>
          <p:spPr>
            <a:xfrm>
              <a:off x="46961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3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8" name="1st Number"/>
            <p:cNvSpPr txBox="1"/>
            <p:nvPr/>
          </p:nvSpPr>
          <p:spPr>
            <a:xfrm>
              <a:off x="53884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0</a:t>
              </a:r>
              <a:endParaRPr lang="en-GB" sz="5400" spc="300" dirty="0">
                <a:latin typeface="Twinkl" pitchFamily="2" charset="0"/>
              </a:endParaRPr>
            </a:p>
          </p:txBody>
        </p:sp>
        <p:grpSp>
          <p:nvGrpSpPr>
            <p:cNvPr id="16408" name="Group 40"/>
            <p:cNvGrpSpPr>
              <a:grpSpLocks/>
            </p:cNvGrpSpPr>
            <p:nvPr/>
          </p:nvGrpSpPr>
          <p:grpSpPr bwMode="auto">
            <a:xfrm>
              <a:off x="3311990" y="3650334"/>
              <a:ext cx="413696" cy="413696"/>
              <a:chOff x="2563885" y="3165231"/>
              <a:chExt cx="413696" cy="4136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2771578" y="3165924"/>
                <a:ext cx="0" cy="41275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2770784" y="3165100"/>
                <a:ext cx="0" cy="4143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ounded Rectangle 21"/>
            <p:cNvSpPr/>
            <p:nvPr/>
          </p:nvSpPr>
          <p:spPr>
            <a:xfrm>
              <a:off x="5366212" y="2571525"/>
              <a:ext cx="550942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957896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62848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66212" y="3455765"/>
              <a:ext cx="550942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261937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9300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6081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9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3232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03838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7376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916363" y="2424113"/>
            <a:ext cx="550862" cy="681037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921125" y="3306763"/>
            <a:ext cx="550863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62121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9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24475" y="3306763"/>
            <a:ext cx="550863" cy="681037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324475" y="242252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621213" y="3306763"/>
            <a:ext cx="550862" cy="681037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294563" y="728663"/>
            <a:ext cx="1849437" cy="277812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1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Twinkl" pitchFamily="2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848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9" grpId="0" animBg="1"/>
      <p:bldP spid="42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2</a:t>
            </a:r>
            <a:endParaRPr lang="en-GB" sz="3600" b="1" dirty="0">
              <a:solidFill>
                <a:schemeClr val="bg1"/>
              </a:solidFill>
              <a:latin typeface="Twinkl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122613" y="4192588"/>
            <a:ext cx="28987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91636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62121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36" name="1st Number"/>
          <p:cNvSpPr txBox="1"/>
          <p:nvPr/>
        </p:nvSpPr>
        <p:spPr>
          <a:xfrm>
            <a:off x="3962400" y="4305300"/>
            <a:ext cx="50482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spc="300" dirty="0">
                <a:latin typeface="Twinkl" pitchFamily="2" charset="0"/>
              </a:rPr>
              <a:t>3</a:t>
            </a:r>
            <a:endParaRPr lang="en-GB" sz="5400" spc="300" dirty="0">
              <a:latin typeface="Twinkl" pitchFamily="2" charset="0"/>
            </a:endParaRPr>
          </a:p>
        </p:txBody>
      </p:sp>
      <p:sp>
        <p:nvSpPr>
          <p:cNvPr id="37" name="1st Number"/>
          <p:cNvSpPr txBox="1"/>
          <p:nvPr/>
        </p:nvSpPr>
        <p:spPr>
          <a:xfrm>
            <a:off x="4654550" y="4305300"/>
            <a:ext cx="50482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spc="300" dirty="0">
                <a:latin typeface="Twinkl" pitchFamily="2" charset="0"/>
              </a:rPr>
              <a:t>8</a:t>
            </a:r>
            <a:endParaRPr lang="en-GB" sz="5400" spc="300" dirty="0">
              <a:latin typeface="Twinkl" pitchFamily="2" charset="0"/>
            </a:endParaRPr>
          </a:p>
        </p:txBody>
      </p:sp>
      <p:sp>
        <p:nvSpPr>
          <p:cNvPr id="38" name="1st Number"/>
          <p:cNvSpPr txBox="1"/>
          <p:nvPr/>
        </p:nvSpPr>
        <p:spPr>
          <a:xfrm>
            <a:off x="5346700" y="4305300"/>
            <a:ext cx="506413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spc="300" dirty="0">
                <a:latin typeface="Twinkl" pitchFamily="2" charset="0"/>
              </a:rPr>
              <a:t>3</a:t>
            </a:r>
            <a:endParaRPr lang="en-GB" sz="5400" spc="300" dirty="0">
              <a:latin typeface="Twinkl" pitchFamily="2" charset="0"/>
            </a:endParaRPr>
          </a:p>
        </p:txBody>
      </p:sp>
      <p:grpSp>
        <p:nvGrpSpPr>
          <p:cNvPr id="17417" name="Group 40"/>
          <p:cNvGrpSpPr>
            <a:grpSpLocks/>
          </p:cNvGrpSpPr>
          <p:nvPr/>
        </p:nvGrpSpPr>
        <p:grpSpPr bwMode="auto">
          <a:xfrm>
            <a:off x="3270250" y="3502025"/>
            <a:ext cx="414338" cy="412750"/>
            <a:chOff x="2563885" y="3165231"/>
            <a:chExt cx="413696" cy="413696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771526" y="3165231"/>
              <a:ext cx="0" cy="41369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V="1">
              <a:off x="2770733" y="3165231"/>
              <a:ext cx="0" cy="41369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5324475" y="242252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916363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21213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24475" y="3306763"/>
            <a:ext cx="550863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grpSp>
        <p:nvGrpSpPr>
          <p:cNvPr id="17422" name="Group 1"/>
          <p:cNvGrpSpPr>
            <a:grpSpLocks/>
          </p:cNvGrpSpPr>
          <p:nvPr/>
        </p:nvGrpSpPr>
        <p:grpSpPr bwMode="auto">
          <a:xfrm>
            <a:off x="2619375" y="1006475"/>
            <a:ext cx="3257496" cy="2982804"/>
            <a:chOff x="2636649" y="958302"/>
            <a:chExt cx="3258526" cy="2983540"/>
          </a:xfrm>
        </p:grpSpPr>
        <p:sp>
          <p:nvSpPr>
            <p:cNvPr id="18" name="Rounded Rectangle 17"/>
            <p:cNvSpPr/>
            <p:nvPr/>
          </p:nvSpPr>
          <p:spPr>
            <a:xfrm>
              <a:off x="2636649" y="958302"/>
              <a:ext cx="551037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5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308374" y="958302"/>
              <a:ext cx="549449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2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978511" y="958302"/>
              <a:ext cx="551036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3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344138" y="2367036"/>
              <a:ext cx="551037" cy="675347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8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638572" y="3260636"/>
              <a:ext cx="549449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4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931418" y="2367036"/>
              <a:ext cx="551036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1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42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2</a:t>
            </a:r>
            <a:endParaRPr lang="en-GB" sz="3600" b="1" dirty="0">
              <a:solidFill>
                <a:schemeClr val="bg1"/>
              </a:solidFill>
              <a:latin typeface="Twinkl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122613" y="4192588"/>
            <a:ext cx="28987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91636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62121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36" name="1st Number"/>
          <p:cNvSpPr txBox="1"/>
          <p:nvPr/>
        </p:nvSpPr>
        <p:spPr>
          <a:xfrm>
            <a:off x="3962400" y="4305300"/>
            <a:ext cx="50482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spc="300" dirty="0">
                <a:latin typeface="Twinkl" pitchFamily="2" charset="0"/>
              </a:rPr>
              <a:t>3</a:t>
            </a:r>
            <a:endParaRPr lang="en-GB" sz="5400" spc="300" dirty="0">
              <a:latin typeface="Twinkl" pitchFamily="2" charset="0"/>
            </a:endParaRPr>
          </a:p>
        </p:txBody>
      </p:sp>
      <p:sp>
        <p:nvSpPr>
          <p:cNvPr id="37" name="1st Number"/>
          <p:cNvSpPr txBox="1"/>
          <p:nvPr/>
        </p:nvSpPr>
        <p:spPr>
          <a:xfrm>
            <a:off x="4654550" y="4305300"/>
            <a:ext cx="50482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spc="300" dirty="0">
                <a:latin typeface="Twinkl" pitchFamily="2" charset="0"/>
              </a:rPr>
              <a:t>8</a:t>
            </a:r>
            <a:endParaRPr lang="en-GB" sz="5400" spc="300" dirty="0">
              <a:latin typeface="Twinkl" pitchFamily="2" charset="0"/>
            </a:endParaRPr>
          </a:p>
        </p:txBody>
      </p:sp>
      <p:sp>
        <p:nvSpPr>
          <p:cNvPr id="38" name="1st Number"/>
          <p:cNvSpPr txBox="1"/>
          <p:nvPr/>
        </p:nvSpPr>
        <p:spPr>
          <a:xfrm>
            <a:off x="5346700" y="4305300"/>
            <a:ext cx="506413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spc="300" dirty="0">
                <a:latin typeface="Twinkl" pitchFamily="2" charset="0"/>
              </a:rPr>
              <a:t>3</a:t>
            </a:r>
            <a:endParaRPr lang="en-GB" sz="5400" spc="300" dirty="0">
              <a:latin typeface="Twinkl" pitchFamily="2" charset="0"/>
            </a:endParaRPr>
          </a:p>
        </p:txBody>
      </p:sp>
      <p:grpSp>
        <p:nvGrpSpPr>
          <p:cNvPr id="18441" name="Group 40"/>
          <p:cNvGrpSpPr>
            <a:grpSpLocks/>
          </p:cNvGrpSpPr>
          <p:nvPr/>
        </p:nvGrpSpPr>
        <p:grpSpPr bwMode="auto">
          <a:xfrm>
            <a:off x="3270250" y="3502025"/>
            <a:ext cx="414338" cy="412750"/>
            <a:chOff x="2563885" y="3165231"/>
            <a:chExt cx="413696" cy="413696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771526" y="3165231"/>
              <a:ext cx="0" cy="41369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V="1">
              <a:off x="2770733" y="3165231"/>
              <a:ext cx="0" cy="41369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5324475" y="242252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916363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21213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24475" y="3306763"/>
            <a:ext cx="550863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winkl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1937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9300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2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6081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3232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8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303838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7376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1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622800" y="242252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324475" y="242252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8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91636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1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26063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916363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2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621213" y="3306763"/>
            <a:ext cx="550862" cy="681037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294563" y="728663"/>
            <a:ext cx="1849437" cy="277812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1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Twinkl" pitchFamily="2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2645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9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3</a:t>
            </a:r>
            <a:endParaRPr lang="en-GB" sz="3600" b="1" dirty="0">
              <a:solidFill>
                <a:schemeClr val="bg1"/>
              </a:solidFill>
              <a:latin typeface="Twinkl" pitchFamily="2" charset="0"/>
            </a:endParaRPr>
          </a:p>
        </p:txBody>
      </p:sp>
      <p:grpSp>
        <p:nvGrpSpPr>
          <p:cNvPr id="19459" name="Group 2"/>
          <p:cNvGrpSpPr>
            <a:grpSpLocks/>
          </p:cNvGrpSpPr>
          <p:nvPr/>
        </p:nvGrpSpPr>
        <p:grpSpPr bwMode="auto">
          <a:xfrm>
            <a:off x="3122613" y="2422525"/>
            <a:ext cx="2898775" cy="2805113"/>
            <a:chOff x="3164032" y="2571525"/>
            <a:chExt cx="2899193" cy="280511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164032" y="4340003"/>
              <a:ext cx="289919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3957896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662848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35" name="1st Number"/>
            <p:cNvSpPr txBox="1"/>
            <p:nvPr/>
          </p:nvSpPr>
          <p:spPr>
            <a:xfrm>
              <a:off x="33116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6" name="1st Number"/>
            <p:cNvSpPr txBox="1"/>
            <p:nvPr/>
          </p:nvSpPr>
          <p:spPr>
            <a:xfrm>
              <a:off x="40039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7" name="1st Number"/>
            <p:cNvSpPr txBox="1"/>
            <p:nvPr/>
          </p:nvSpPr>
          <p:spPr>
            <a:xfrm>
              <a:off x="46961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3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8" name="1st Number"/>
            <p:cNvSpPr txBox="1"/>
            <p:nvPr/>
          </p:nvSpPr>
          <p:spPr>
            <a:xfrm>
              <a:off x="53884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8</a:t>
              </a:r>
              <a:endParaRPr lang="en-GB" sz="5400" spc="300" dirty="0">
                <a:latin typeface="Twinkl" pitchFamily="2" charset="0"/>
              </a:endParaRPr>
            </a:p>
          </p:txBody>
        </p:sp>
        <p:grpSp>
          <p:nvGrpSpPr>
            <p:cNvPr id="19474" name="Group 40"/>
            <p:cNvGrpSpPr>
              <a:grpSpLocks/>
            </p:cNvGrpSpPr>
            <p:nvPr/>
          </p:nvGrpSpPr>
          <p:grpSpPr bwMode="auto">
            <a:xfrm>
              <a:off x="3311990" y="3650334"/>
              <a:ext cx="413696" cy="413696"/>
              <a:chOff x="2563885" y="3165231"/>
              <a:chExt cx="413696" cy="4136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2771578" y="3165924"/>
                <a:ext cx="0" cy="41275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2770784" y="3165100"/>
                <a:ext cx="0" cy="4143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ounded Rectangle 21"/>
            <p:cNvSpPr/>
            <p:nvPr/>
          </p:nvSpPr>
          <p:spPr>
            <a:xfrm>
              <a:off x="5366212" y="2571525"/>
              <a:ext cx="550942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957896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62848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66212" y="3455765"/>
              <a:ext cx="550942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</p:grpSp>
      <p:grpSp>
        <p:nvGrpSpPr>
          <p:cNvPr id="19460" name="Group 1"/>
          <p:cNvGrpSpPr>
            <a:grpSpLocks/>
          </p:cNvGrpSpPr>
          <p:nvPr/>
        </p:nvGrpSpPr>
        <p:grpSpPr bwMode="auto">
          <a:xfrm>
            <a:off x="2619375" y="995964"/>
            <a:ext cx="3232588" cy="2099934"/>
            <a:chOff x="2636649" y="947789"/>
            <a:chExt cx="3233610" cy="2100452"/>
          </a:xfrm>
        </p:grpSpPr>
        <p:sp>
          <p:nvSpPr>
            <p:cNvPr id="18" name="Rounded Rectangle 17"/>
            <p:cNvSpPr/>
            <p:nvPr/>
          </p:nvSpPr>
          <p:spPr>
            <a:xfrm>
              <a:off x="2636649" y="958302"/>
              <a:ext cx="551037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3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308374" y="958302"/>
              <a:ext cx="549449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5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978511" y="958302"/>
              <a:ext cx="551036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4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50236" y="958302"/>
              <a:ext cx="551037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3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638572" y="2367035"/>
              <a:ext cx="549449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0</a:t>
              </a:r>
              <a:endParaRPr lang="en-GB" sz="2800" b="1" dirty="0">
                <a:solidFill>
                  <a:schemeClr val="tx1"/>
                </a:solidFill>
                <a:latin typeface="Twinkl" pitchFamily="2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319223" y="947789"/>
              <a:ext cx="551036" cy="681206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b="1" dirty="0">
                  <a:solidFill>
                    <a:schemeClr val="tx1"/>
                  </a:solidFill>
                  <a:latin typeface="Twinkl" pitchFamily="2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8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755650" y="728663"/>
            <a:ext cx="736600" cy="631825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latin typeface="Twinkl" pitchFamily="2" charset="0"/>
              </a:rPr>
              <a:t>3</a:t>
            </a:r>
            <a:endParaRPr lang="en-GB" sz="3600" b="1" dirty="0">
              <a:solidFill>
                <a:schemeClr val="bg1"/>
              </a:solidFill>
              <a:latin typeface="Twinkl" pitchFamily="2" charset="0"/>
            </a:endParaRPr>
          </a:p>
        </p:txBody>
      </p:sp>
      <p:grpSp>
        <p:nvGrpSpPr>
          <p:cNvPr id="20483" name="Group 2"/>
          <p:cNvGrpSpPr>
            <a:grpSpLocks/>
          </p:cNvGrpSpPr>
          <p:nvPr/>
        </p:nvGrpSpPr>
        <p:grpSpPr bwMode="auto">
          <a:xfrm>
            <a:off x="3122613" y="2422525"/>
            <a:ext cx="2898775" cy="2805113"/>
            <a:chOff x="3164032" y="2571525"/>
            <a:chExt cx="2899193" cy="280511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164032" y="4340003"/>
              <a:ext cx="289919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3957896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662848" y="2571525"/>
              <a:ext cx="550941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35" name="1st Number"/>
            <p:cNvSpPr txBox="1"/>
            <p:nvPr/>
          </p:nvSpPr>
          <p:spPr>
            <a:xfrm>
              <a:off x="33116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6" name="1st Number"/>
            <p:cNvSpPr txBox="1"/>
            <p:nvPr/>
          </p:nvSpPr>
          <p:spPr>
            <a:xfrm>
              <a:off x="40039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1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7" name="1st Number"/>
            <p:cNvSpPr txBox="1"/>
            <p:nvPr/>
          </p:nvSpPr>
          <p:spPr>
            <a:xfrm>
              <a:off x="469619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3</a:t>
              </a:r>
              <a:endParaRPr lang="en-GB" sz="5400" spc="300" dirty="0">
                <a:latin typeface="Twinkl" pitchFamily="2" charset="0"/>
              </a:endParaRPr>
            </a:p>
          </p:txBody>
        </p:sp>
        <p:sp>
          <p:nvSpPr>
            <p:cNvPr id="38" name="1st Number"/>
            <p:cNvSpPr txBox="1"/>
            <p:nvPr/>
          </p:nvSpPr>
          <p:spPr>
            <a:xfrm>
              <a:off x="5388440" y="4452716"/>
              <a:ext cx="504898" cy="9239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spc="300" dirty="0">
                  <a:latin typeface="Twinkl" pitchFamily="2" charset="0"/>
                </a:rPr>
                <a:t>8</a:t>
              </a:r>
              <a:endParaRPr lang="en-GB" sz="5400" spc="300" dirty="0">
                <a:latin typeface="Twinkl" pitchFamily="2" charset="0"/>
              </a:endParaRPr>
            </a:p>
          </p:txBody>
        </p:sp>
        <p:grpSp>
          <p:nvGrpSpPr>
            <p:cNvPr id="20504" name="Group 40"/>
            <p:cNvGrpSpPr>
              <a:grpSpLocks/>
            </p:cNvGrpSpPr>
            <p:nvPr/>
          </p:nvGrpSpPr>
          <p:grpSpPr bwMode="auto">
            <a:xfrm>
              <a:off x="3311990" y="3650334"/>
              <a:ext cx="413696" cy="413696"/>
              <a:chOff x="2563885" y="3165231"/>
              <a:chExt cx="413696" cy="4136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2771578" y="3165924"/>
                <a:ext cx="0" cy="41275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2770784" y="3165100"/>
                <a:ext cx="0" cy="4143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ounded Rectangle 21"/>
            <p:cNvSpPr/>
            <p:nvPr/>
          </p:nvSpPr>
          <p:spPr>
            <a:xfrm>
              <a:off x="5366212" y="2571525"/>
              <a:ext cx="550942" cy="681039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957896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62848" y="3455765"/>
              <a:ext cx="550941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66212" y="3455765"/>
              <a:ext cx="550942" cy="681038"/>
            </a:xfrm>
            <a:prstGeom prst="roundRect">
              <a:avLst>
                <a:gd name="adj" fmla="val 6735"/>
              </a:avLst>
            </a:prstGeom>
            <a:solidFill>
              <a:schemeClr val="bg1"/>
            </a:solidFill>
            <a:ln w="1905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261937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9300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6081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32325" y="100647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03838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0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73763" y="100647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324475" y="2422525"/>
            <a:ext cx="550863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62121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0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916363" y="2422525"/>
            <a:ext cx="550862" cy="681038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7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624388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324475" y="3306763"/>
            <a:ext cx="550863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916363" y="3306763"/>
            <a:ext cx="550862" cy="682625"/>
          </a:xfrm>
          <a:prstGeom prst="roundRect">
            <a:avLst>
              <a:gd name="adj" fmla="val 6735"/>
            </a:avLst>
          </a:prstGeom>
          <a:solidFill>
            <a:schemeClr val="bg1"/>
          </a:solidFill>
          <a:ln w="1905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  <a:latin typeface="Twinkl" pitchFamily="2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294563" y="728663"/>
            <a:ext cx="1849437" cy="277812"/>
          </a:xfrm>
          <a:prstGeom prst="roundRect">
            <a:avLst>
              <a:gd name="adj" fmla="val 6735"/>
            </a:avLst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1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Twinkl" pitchFamily="2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38029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9" grpId="0" animBg="1"/>
      <p:bldP spid="42" grpId="0" animBg="1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273</Words>
  <Application>Microsoft Office PowerPoint</Application>
  <PresentationFormat>On-screen Show (4:3)</PresentationFormat>
  <Paragraphs>158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Mangal</vt:lpstr>
      <vt:lpstr>Sassoon Infant Rg</vt:lpstr>
      <vt:lpstr>Twinkl</vt:lpstr>
      <vt:lpstr>Office Theme</vt:lpstr>
      <vt:lpstr>Home Learning  Summer Term   Week 1 Lesson 3</vt:lpstr>
      <vt:lpstr>Quick maths – you have 3 minutes to solve as many as these addition problems as possible. </vt:lpstr>
      <vt:lpstr>Today, we will be using the compact method of addition to solve missing number problems.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</vt:lpstr>
    </vt:vector>
  </TitlesOfParts>
  <Company>Iver Village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  Summer Term  Week 1 Lesson 1</dc:title>
  <dc:creator>Hannah Rowe</dc:creator>
  <cp:lastModifiedBy>Hannah Rowe</cp:lastModifiedBy>
  <cp:revision>14</cp:revision>
  <dcterms:created xsi:type="dcterms:W3CDTF">2020-04-15T09:05:34Z</dcterms:created>
  <dcterms:modified xsi:type="dcterms:W3CDTF">2020-04-15T12:57:02Z</dcterms:modified>
</cp:coreProperties>
</file>