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64" r:id="rId4"/>
    <p:sldId id="262" r:id="rId5"/>
    <p:sldId id="280" r:id="rId6"/>
    <p:sldId id="281" r:id="rId7"/>
    <p:sldId id="282" r:id="rId8"/>
    <p:sldId id="283"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14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7BDF6-78DF-4A07-A096-B8780F02A839}" type="datetimeFigureOut">
              <a:rPr lang="en-GB" smtClean="0"/>
              <a:t>15/04/2020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5AB12-B5CB-4301-BC8E-336AF089402D}" type="slidenum">
              <a:rPr lang="en-GB" smtClean="0"/>
              <a:t>‹#›</a:t>
            </a:fld>
            <a:endParaRPr lang="en-GB"/>
          </a:p>
        </p:txBody>
      </p:sp>
    </p:spTree>
    <p:extLst>
      <p:ext uri="{BB962C8B-B14F-4D97-AF65-F5344CB8AC3E}">
        <p14:creationId xmlns:p14="http://schemas.microsoft.com/office/powerpoint/2010/main" val="98480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98981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89148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220381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Rounded Rectangle 2"/>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164553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Rounded Rectangle 2"/>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65782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06273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FCF0FC-30B9-428C-9CE5-90DED1F3F8AB}"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89711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19779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FCF0FC-30B9-428C-9CE5-90DED1F3F8AB}"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0849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FCF0FC-30B9-428C-9CE5-90DED1F3F8AB}"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77346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CF0FC-30B9-428C-9CE5-90DED1F3F8AB}"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71544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67970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70980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F0FC-30B9-428C-9CE5-90DED1F3F8AB}" type="datetimeFigureOut">
              <a:rPr lang="en-GB" smtClean="0"/>
              <a:t>15/04/2020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E89A1-CBD0-4FB6-8F77-A247A566160F}" type="slidenum">
              <a:rPr lang="en-GB" smtClean="0"/>
              <a:t>‹#›</a:t>
            </a:fld>
            <a:endParaRPr lang="en-GB"/>
          </a:p>
        </p:txBody>
      </p:sp>
    </p:spTree>
    <p:extLst>
      <p:ext uri="{BB962C8B-B14F-4D97-AF65-F5344CB8AC3E}">
        <p14:creationId xmlns:p14="http://schemas.microsoft.com/office/powerpoint/2010/main" val="12427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iteracyshed.com/takingflight.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Home Learning </a:t>
            </a:r>
            <a:br>
              <a:rPr lang="en-GB" dirty="0" smtClean="0"/>
            </a:br>
            <a:r>
              <a:rPr lang="en-GB" dirty="0" smtClean="0"/>
              <a:t>Summer Term </a:t>
            </a:r>
            <a:br>
              <a:rPr lang="en-GB" dirty="0" smtClean="0"/>
            </a:br>
            <a:r>
              <a:rPr lang="en-GB" dirty="0" smtClean="0"/>
              <a:t/>
            </a:r>
            <a:br>
              <a:rPr lang="en-GB" dirty="0" smtClean="0"/>
            </a:br>
            <a:r>
              <a:rPr lang="en-GB" dirty="0" smtClean="0"/>
              <a:t>Week 1 Lesson </a:t>
            </a:r>
            <a:r>
              <a:rPr lang="en-GB" dirty="0"/>
              <a:t>4</a:t>
            </a:r>
            <a:endParaRPr lang="en-GB" dirty="0"/>
          </a:p>
        </p:txBody>
      </p:sp>
      <p:sp>
        <p:nvSpPr>
          <p:cNvPr id="3" name="Subtitle 2"/>
          <p:cNvSpPr>
            <a:spLocks noGrp="1"/>
          </p:cNvSpPr>
          <p:nvPr>
            <p:ph type="subTitle" idx="1"/>
          </p:nvPr>
        </p:nvSpPr>
        <p:spPr>
          <a:xfrm>
            <a:off x="861848" y="4327252"/>
            <a:ext cx="7556938" cy="1655762"/>
          </a:xfrm>
        </p:spPr>
        <p:txBody>
          <a:bodyPr>
            <a:normAutofit/>
          </a:bodyPr>
          <a:lstStyle/>
          <a:p>
            <a:endParaRPr lang="en-GB" dirty="0" smtClean="0"/>
          </a:p>
          <a:p>
            <a:r>
              <a:rPr lang="en-GB" dirty="0" smtClean="0"/>
              <a:t>Adventure Story</a:t>
            </a:r>
          </a:p>
          <a:p>
            <a:r>
              <a:rPr lang="en-GB" dirty="0" smtClean="0"/>
              <a:t>Retell the story from the perspective of Tony’s teddy bear.</a:t>
            </a:r>
            <a:endParaRPr lang="en-GB" dirty="0"/>
          </a:p>
        </p:txBody>
      </p:sp>
    </p:spTree>
    <p:extLst>
      <p:ext uri="{BB962C8B-B14F-4D97-AF65-F5344CB8AC3E}">
        <p14:creationId xmlns:p14="http://schemas.microsoft.com/office/powerpoint/2010/main" val="321524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6"/>
            <a:ext cx="7886700" cy="942679"/>
          </a:xfrm>
        </p:spPr>
        <p:txBody>
          <a:bodyPr/>
          <a:lstStyle/>
          <a:p>
            <a:pPr lvl="0"/>
            <a:r>
              <a:rPr lang="en-GB" dirty="0" smtClean="0"/>
              <a:t>Tasks</a:t>
            </a:r>
            <a:endParaRPr lang="en-GB" dirty="0"/>
          </a:p>
        </p:txBody>
      </p:sp>
      <p:sp>
        <p:nvSpPr>
          <p:cNvPr id="3" name="TextBox 3"/>
          <p:cNvSpPr txBox="1"/>
          <p:nvPr/>
        </p:nvSpPr>
        <p:spPr>
          <a:xfrm>
            <a:off x="1205670" y="1427195"/>
            <a:ext cx="6840763" cy="3416320"/>
          </a:xfrm>
          <a:prstGeom prst="rect">
            <a:avLst/>
          </a:prstGeom>
          <a:solidFill>
            <a:srgbClr val="FFFFFF"/>
          </a:solidFill>
          <a:ln w="25402">
            <a:solidFill>
              <a:srgbClr val="C0504D"/>
            </a:solid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Calibri"/>
              </a:rPr>
              <a:t>Today we will: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baseline="0" dirty="0" smtClean="0">
                <a:solidFill>
                  <a:srgbClr val="000000"/>
                </a:solidFill>
                <a:uFillTx/>
                <a:latin typeface="Calibri"/>
              </a:rPr>
              <a:t>Confidently</a:t>
            </a:r>
            <a:r>
              <a:rPr lang="en-GB" sz="1800" b="0" i="0" u="none" strike="noStrike" kern="1200" cap="none" spc="0" dirty="0" smtClean="0">
                <a:solidFill>
                  <a:srgbClr val="000000"/>
                </a:solidFill>
                <a:uFillTx/>
                <a:latin typeface="Calibri"/>
              </a:rPr>
              <a:t> retell the story of Taking Flight from the perspective of Tony’s teddy bear.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baseline="0"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dirty="0" smtClean="0">
                <a:solidFill>
                  <a:srgbClr val="000000"/>
                </a:solidFill>
                <a:uFillTx/>
                <a:latin typeface="Calibri"/>
              </a:rPr>
              <a:t> </a:t>
            </a:r>
            <a:r>
              <a:rPr lang="en-GB" dirty="0">
                <a:solidFill>
                  <a:srgbClr val="000000"/>
                </a:solidFill>
                <a:latin typeface="Calibri"/>
              </a:rPr>
              <a:t>W</a:t>
            </a:r>
            <a:r>
              <a:rPr lang="en-GB" sz="1800" b="0" i="0" u="none" strike="noStrike" kern="1200" cap="none" spc="0" dirty="0" smtClean="0">
                <a:solidFill>
                  <a:srgbClr val="000000"/>
                </a:solidFill>
                <a:uFillTx/>
                <a:latin typeface="Calibri"/>
              </a:rPr>
              <a:t>rite the </a:t>
            </a:r>
            <a:r>
              <a:rPr lang="en-GB" sz="1800" b="1" i="0" u="none" strike="noStrike" kern="1200" cap="none" spc="0" dirty="0" smtClean="0">
                <a:solidFill>
                  <a:srgbClr val="000000"/>
                </a:solidFill>
                <a:uFillTx/>
                <a:latin typeface="Calibri"/>
              </a:rPr>
              <a:t>closing</a:t>
            </a:r>
            <a:r>
              <a:rPr lang="en-GB" sz="1800" b="0" i="0" u="none" strike="noStrike" kern="1200" cap="none" spc="0" dirty="0" smtClean="0">
                <a:solidFill>
                  <a:srgbClr val="000000"/>
                </a:solidFill>
                <a:uFillTx/>
                <a:latin typeface="Calibri"/>
              </a:rPr>
              <a:t> </a:t>
            </a:r>
            <a:r>
              <a:rPr lang="en-GB" sz="1800" b="0" i="0" u="none" strike="noStrike" kern="1200" cap="none" spc="0" dirty="0" smtClean="0">
                <a:solidFill>
                  <a:srgbClr val="000000"/>
                </a:solidFill>
                <a:uFillTx/>
                <a:latin typeface="Calibri"/>
              </a:rPr>
              <a:t>section </a:t>
            </a:r>
            <a:r>
              <a:rPr lang="en-GB" kern="0" dirty="0" smtClean="0">
                <a:solidFill>
                  <a:srgbClr val="000000"/>
                </a:solidFill>
                <a:latin typeface="Calibri"/>
              </a:rPr>
              <a:t>using features from the success criteria</a:t>
            </a:r>
            <a:r>
              <a:rPr lang="en-GB" sz="1800" b="0" i="0" u="none" strike="noStrike" kern="1200" cap="none" spc="0" dirty="0" smtClean="0">
                <a:solidFill>
                  <a:srgbClr val="000000"/>
                </a:solidFill>
                <a:uFillTx/>
                <a:latin typeface="Calibri"/>
              </a:rPr>
              <a:t>.</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kern="0" dirty="0" smtClean="0">
                <a:solidFill>
                  <a:srgbClr val="000000"/>
                </a:solidFill>
                <a:latin typeface="Calibri"/>
              </a:rPr>
              <a:t>Edit your work.</a:t>
            </a:r>
            <a:r>
              <a:rPr lang="en-GB" sz="1800" b="0" i="0" u="none" strike="noStrike" kern="1200" cap="none" spc="0" dirty="0" smtClean="0">
                <a:solidFill>
                  <a:srgbClr val="000000"/>
                </a:solidFill>
                <a:uFillTx/>
                <a:latin typeface="Calibri"/>
              </a:rPr>
              <a:t> </a:t>
            </a:r>
            <a:endParaRPr lang="en-GB" sz="1800" b="0" i="0" u="none" strike="noStrike" kern="1200" cap="none" spc="0" dirty="0" smtClean="0">
              <a:solidFill>
                <a:srgbClr val="000000"/>
              </a:solidFill>
              <a:uFillTx/>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baseline="0" dirty="0">
              <a:solidFill>
                <a:srgbClr val="000000"/>
              </a:solidFill>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p:txBody>
      </p:sp>
      <p:pic>
        <p:nvPicPr>
          <p:cNvPr id="4" name="Picture 2" descr="Image result for target board"/>
          <p:cNvPicPr>
            <a:picLocks noGrp="1" noChangeAspect="1"/>
          </p:cNvPicPr>
          <p:nvPr>
            <p:ph idx="1"/>
          </p:nvPr>
        </p:nvPicPr>
        <p:blipFill>
          <a:blip r:embed="rId2"/>
          <a:srcRect/>
          <a:stretch>
            <a:fillRect/>
          </a:stretch>
        </p:blipFill>
        <p:spPr>
          <a:xfrm>
            <a:off x="6996223" y="3726127"/>
            <a:ext cx="2147777" cy="2147777"/>
          </a:xfrm>
        </p:spPr>
      </p:pic>
      <p:sp>
        <p:nvSpPr>
          <p:cNvPr id="5" name="Title 1"/>
          <p:cNvSpPr txBox="1">
            <a:spLocks/>
          </p:cNvSpPr>
          <p:nvPr/>
        </p:nvSpPr>
        <p:spPr>
          <a:xfrm>
            <a:off x="256511" y="5128513"/>
            <a:ext cx="3581843" cy="66623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Watch the video to refresh your memory of the story. </a:t>
            </a:r>
            <a:endParaRPr lang="en-GB" dirty="0"/>
          </a:p>
        </p:txBody>
      </p:sp>
      <p:sp>
        <p:nvSpPr>
          <p:cNvPr id="6" name="Content Placeholder 2"/>
          <p:cNvSpPr txBox="1">
            <a:spLocks/>
          </p:cNvSpPr>
          <p:nvPr/>
        </p:nvSpPr>
        <p:spPr>
          <a:xfrm>
            <a:off x="170229" y="5834463"/>
            <a:ext cx="7886700" cy="662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hlinkClick r:id="rId3"/>
              </a:rPr>
              <a:t>https://www.literacyshed.com/takingflight.html</a:t>
            </a:r>
            <a:r>
              <a:rPr lang="en-GB" dirty="0" smtClean="0"/>
              <a:t> </a:t>
            </a:r>
          </a:p>
          <a:p>
            <a:pPr marL="0" indent="0">
              <a:buFont typeface="Arial" panose="020B0604020202020204" pitchFamily="34" charset="0"/>
              <a:buNone/>
            </a:pPr>
            <a:endParaRPr lang="en-GB" dirty="0" smtClean="0"/>
          </a:p>
        </p:txBody>
      </p:sp>
    </p:spTree>
    <p:extLst>
      <p:ext uri="{BB962C8B-B14F-4D97-AF65-F5344CB8AC3E}">
        <p14:creationId xmlns:p14="http://schemas.microsoft.com/office/powerpoint/2010/main" val="249141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87" y="172622"/>
            <a:ext cx="7886700" cy="597400"/>
          </a:xfrm>
        </p:spPr>
        <p:txBody>
          <a:bodyPr>
            <a:normAutofit fontScale="90000"/>
          </a:bodyPr>
          <a:lstStyle/>
          <a:p>
            <a:r>
              <a:rPr lang="en-GB" dirty="0" smtClean="0"/>
              <a:t>Success Criteria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0924071"/>
              </p:ext>
            </p:extLst>
          </p:nvPr>
        </p:nvGraphicFramePr>
        <p:xfrm>
          <a:off x="202018" y="849362"/>
          <a:ext cx="8782493" cy="5762504"/>
        </p:xfrm>
        <a:graphic>
          <a:graphicData uri="http://schemas.openxmlformats.org/drawingml/2006/table">
            <a:tbl>
              <a:tblPr>
                <a:tableStyleId>{5940675A-B579-460E-94D1-54222C63F5DA}</a:tableStyleId>
              </a:tblPr>
              <a:tblGrid>
                <a:gridCol w="296146">
                  <a:extLst>
                    <a:ext uri="{9D8B030D-6E8A-4147-A177-3AD203B41FA5}">
                      <a16:colId xmlns:a16="http://schemas.microsoft.com/office/drawing/2014/main" val="4039248300"/>
                    </a:ext>
                  </a:extLst>
                </a:gridCol>
                <a:gridCol w="8486347">
                  <a:extLst>
                    <a:ext uri="{9D8B030D-6E8A-4147-A177-3AD203B41FA5}">
                      <a16:colId xmlns:a16="http://schemas.microsoft.com/office/drawing/2014/main" val="1945594346"/>
                    </a:ext>
                  </a:extLst>
                </a:gridCol>
              </a:tblGrid>
              <a:tr h="244898">
                <a:tc>
                  <a:txBody>
                    <a:bodyPr/>
                    <a:lstStyle/>
                    <a:p>
                      <a:pPr algn="ctr" rtl="0" fontAlgn="base"/>
                      <a:r>
                        <a:rPr lang="en-GB" sz="1400" dirty="0" smtClean="0">
                          <a:effectLst/>
                        </a:rPr>
                        <a:t>Y4</a:t>
                      </a:r>
                      <a:endParaRPr lang="en-GB" sz="1600" b="0" i="0" dirty="0">
                        <a:effectLst/>
                      </a:endParaRPr>
                    </a:p>
                  </a:txBody>
                  <a:tcPr marL="14700" marR="14700" marT="7350" marB="7350" anchor="ctr"/>
                </a:tc>
                <a:tc>
                  <a:txBody>
                    <a:bodyPr/>
                    <a:lstStyle/>
                    <a:p>
                      <a:pPr algn="l" rtl="0" fontAlgn="base"/>
                      <a:r>
                        <a:rPr lang="en-GB" sz="1400" dirty="0">
                          <a:effectLst/>
                        </a:rPr>
                        <a:t>Mostly (I am beginning to independently use)  </a:t>
                      </a:r>
                      <a:endParaRPr lang="en-GB" sz="1600" b="0" i="0" dirty="0">
                        <a:effectLst/>
                      </a:endParaRPr>
                    </a:p>
                  </a:txBody>
                  <a:tcPr marL="14700" marR="14700" marT="7350" marB="7350" anchor="ctr"/>
                </a:tc>
                <a:extLst>
                  <a:ext uri="{0D108BD9-81ED-4DB2-BD59-A6C34878D82A}">
                    <a16:rowId xmlns:a16="http://schemas.microsoft.com/office/drawing/2014/main" val="2224139385"/>
                  </a:ext>
                </a:extLst>
              </a:tr>
              <a:tr h="244898">
                <a:tc>
                  <a:txBody>
                    <a:bodyPr/>
                    <a:lstStyle/>
                    <a:p>
                      <a:pPr algn="ctr" rtl="0" fontAlgn="base"/>
                      <a:r>
                        <a:rPr lang="en-GB" sz="1400">
                          <a:effectLst/>
                        </a:rPr>
                        <a:t>1 </a:t>
                      </a:r>
                      <a:endParaRPr lang="en-GB" sz="1600" b="0" i="0">
                        <a:effectLst/>
                      </a:endParaRPr>
                    </a:p>
                  </a:txBody>
                  <a:tcPr marL="14700" marR="14700" marT="7350" marB="7350" anchor="ctr"/>
                </a:tc>
                <a:tc>
                  <a:txBody>
                    <a:bodyPr/>
                    <a:lstStyle/>
                    <a:p>
                      <a:pPr algn="l" rtl="0" fontAlgn="base"/>
                      <a:r>
                        <a:rPr lang="en-GB" sz="1400">
                          <a:effectLst/>
                        </a:rPr>
                        <a:t>I can consider the audience and alter my writing in response. </a:t>
                      </a:r>
                      <a:endParaRPr lang="en-GB" sz="1600" b="0" i="0">
                        <a:effectLst/>
                      </a:endParaRPr>
                    </a:p>
                  </a:txBody>
                  <a:tcPr marL="14700" marR="14700" marT="7350" marB="7350" anchor="ctr"/>
                </a:tc>
                <a:extLst>
                  <a:ext uri="{0D108BD9-81ED-4DB2-BD59-A6C34878D82A}">
                    <a16:rowId xmlns:a16="http://schemas.microsoft.com/office/drawing/2014/main" val="655967383"/>
                  </a:ext>
                </a:extLst>
              </a:tr>
              <a:tr h="127592">
                <a:tc>
                  <a:txBody>
                    <a:bodyPr/>
                    <a:lstStyle/>
                    <a:p>
                      <a:pPr algn="ctr" rtl="0" fontAlgn="base"/>
                      <a:r>
                        <a:rPr lang="en-GB" sz="1400" dirty="0">
                          <a:effectLst/>
                        </a:rPr>
                        <a:t>2 </a:t>
                      </a:r>
                      <a:endParaRPr lang="en-GB" sz="1600" b="0" i="0" dirty="0">
                        <a:effectLst/>
                      </a:endParaRPr>
                    </a:p>
                  </a:txBody>
                  <a:tcPr marL="14700" marR="14700" marT="7350" marB="7350" anchor="ctr"/>
                </a:tc>
                <a:tc>
                  <a:txBody>
                    <a:bodyPr/>
                    <a:lstStyle/>
                    <a:p>
                      <a:pPr algn="l" rtl="0" fontAlgn="base"/>
                      <a:r>
                        <a:rPr lang="en-GB" sz="1400">
                          <a:effectLst/>
                        </a:rPr>
                        <a:t>In narrative, I can describe settings. </a:t>
                      </a:r>
                      <a:endParaRPr lang="en-GB" sz="1600" b="0" i="0">
                        <a:effectLst/>
                      </a:endParaRPr>
                    </a:p>
                  </a:txBody>
                  <a:tcPr marL="14700" marR="14700" marT="7350" marB="7350" anchor="ctr"/>
                </a:tc>
                <a:extLst>
                  <a:ext uri="{0D108BD9-81ED-4DB2-BD59-A6C34878D82A}">
                    <a16:rowId xmlns:a16="http://schemas.microsoft.com/office/drawing/2014/main" val="2183495914"/>
                  </a:ext>
                </a:extLst>
              </a:tr>
              <a:tr h="244898">
                <a:tc>
                  <a:txBody>
                    <a:bodyPr/>
                    <a:lstStyle/>
                    <a:p>
                      <a:pPr algn="ctr" rtl="0" fontAlgn="base"/>
                      <a:r>
                        <a:rPr lang="en-GB" sz="1400" dirty="0">
                          <a:effectLst/>
                        </a:rPr>
                        <a:t>3 </a:t>
                      </a:r>
                      <a:endParaRPr lang="en-GB" sz="1600" b="0" i="0" dirty="0">
                        <a:effectLst/>
                      </a:endParaRPr>
                    </a:p>
                  </a:txBody>
                  <a:tcPr marL="14700" marR="14700" marT="7350" marB="7350" anchor="ctr"/>
                </a:tc>
                <a:tc>
                  <a:txBody>
                    <a:bodyPr/>
                    <a:lstStyle/>
                    <a:p>
                      <a:pPr algn="l" rtl="0" fontAlgn="base"/>
                      <a:r>
                        <a:rPr lang="en-GB" sz="1400" dirty="0">
                          <a:effectLst/>
                        </a:rPr>
                        <a:t>In narratives, I can describe characters and plot. </a:t>
                      </a:r>
                      <a:endParaRPr lang="en-GB" sz="1600" b="0" i="0" dirty="0">
                        <a:effectLst/>
                      </a:endParaRPr>
                    </a:p>
                  </a:txBody>
                  <a:tcPr marL="14700" marR="14700" marT="7350" marB="7350" anchor="ctr"/>
                </a:tc>
                <a:extLst>
                  <a:ext uri="{0D108BD9-81ED-4DB2-BD59-A6C34878D82A}">
                    <a16:rowId xmlns:a16="http://schemas.microsoft.com/office/drawing/2014/main" val="2031133878"/>
                  </a:ext>
                </a:extLst>
              </a:tr>
              <a:tr h="244898">
                <a:tc>
                  <a:txBody>
                    <a:bodyPr/>
                    <a:lstStyle/>
                    <a:p>
                      <a:pPr algn="ctr" rtl="0" fontAlgn="base"/>
                      <a:r>
                        <a:rPr lang="en-GB" sz="1400">
                          <a:effectLst/>
                        </a:rPr>
                        <a:t>4 </a:t>
                      </a:r>
                      <a:endParaRPr lang="en-GB" sz="1600" b="0" i="0">
                        <a:effectLst/>
                      </a:endParaRPr>
                    </a:p>
                  </a:txBody>
                  <a:tcPr marL="14700" marR="14700" marT="7350" marB="7350" anchor="ctr">
                    <a:solidFill>
                      <a:schemeClr val="bg1">
                        <a:lumMod val="50000"/>
                      </a:schemeClr>
                    </a:solidFill>
                  </a:tcPr>
                </a:tc>
                <a:tc>
                  <a:txBody>
                    <a:bodyPr/>
                    <a:lstStyle/>
                    <a:p>
                      <a:pPr algn="l" rtl="0" fontAlgn="base"/>
                      <a:r>
                        <a:rPr lang="en-GB" sz="1400" dirty="0">
                          <a:effectLst/>
                        </a:rPr>
                        <a:t>In non-narrative, I can use headings and sub-headings. </a:t>
                      </a:r>
                      <a:endParaRPr lang="en-GB" sz="1600" b="0" i="0" dirty="0">
                        <a:effectLst/>
                      </a:endParaRPr>
                    </a:p>
                  </a:txBody>
                  <a:tcPr marL="14700" marR="14700" marT="7350" marB="7350" anchor="ctr">
                    <a:solidFill>
                      <a:schemeClr val="bg1">
                        <a:lumMod val="50000"/>
                      </a:schemeClr>
                    </a:solidFill>
                  </a:tcPr>
                </a:tc>
                <a:extLst>
                  <a:ext uri="{0D108BD9-81ED-4DB2-BD59-A6C34878D82A}">
                    <a16:rowId xmlns:a16="http://schemas.microsoft.com/office/drawing/2014/main" val="1845072786"/>
                  </a:ext>
                </a:extLst>
              </a:tr>
              <a:tr h="127592">
                <a:tc>
                  <a:txBody>
                    <a:bodyPr/>
                    <a:lstStyle/>
                    <a:p>
                      <a:pPr algn="ctr" rtl="0" fontAlgn="base"/>
                      <a:r>
                        <a:rPr lang="en-GB" sz="1400" dirty="0">
                          <a:effectLst/>
                        </a:rPr>
                        <a:t>5 </a:t>
                      </a:r>
                      <a:endParaRPr lang="en-GB" sz="1600" b="0" i="0" dirty="0">
                        <a:effectLst/>
                      </a:endParaRPr>
                    </a:p>
                  </a:txBody>
                  <a:tcPr marL="14700" marR="14700" marT="7350" marB="7350" anchor="ctr"/>
                </a:tc>
                <a:tc>
                  <a:txBody>
                    <a:bodyPr/>
                    <a:lstStyle/>
                    <a:p>
                      <a:pPr algn="l" rtl="0" fontAlgn="base"/>
                      <a:r>
                        <a:rPr lang="en-GB" sz="1400">
                          <a:effectLst/>
                        </a:rPr>
                        <a:t>I can use paragraphs to organise ideas. </a:t>
                      </a:r>
                      <a:endParaRPr lang="en-GB" sz="1600" b="0" i="0">
                        <a:effectLst/>
                      </a:endParaRPr>
                    </a:p>
                  </a:txBody>
                  <a:tcPr marL="14700" marR="14700" marT="7350" marB="7350" anchor="ctr"/>
                </a:tc>
                <a:extLst>
                  <a:ext uri="{0D108BD9-81ED-4DB2-BD59-A6C34878D82A}">
                    <a16:rowId xmlns:a16="http://schemas.microsoft.com/office/drawing/2014/main" val="3119431001"/>
                  </a:ext>
                </a:extLst>
              </a:tr>
              <a:tr h="127592">
                <a:tc>
                  <a:txBody>
                    <a:bodyPr/>
                    <a:lstStyle/>
                    <a:p>
                      <a:pPr algn="ctr" rtl="0" fontAlgn="base"/>
                      <a:r>
                        <a:rPr lang="en-GB" sz="1400">
                          <a:effectLst/>
                        </a:rPr>
                        <a:t>6 </a:t>
                      </a:r>
                      <a:endParaRPr lang="en-GB" sz="1600" b="0" i="0">
                        <a:effectLst/>
                      </a:endParaRPr>
                    </a:p>
                  </a:txBody>
                  <a:tcPr marL="14700" marR="14700" marT="7350" marB="7350" anchor="ctr"/>
                </a:tc>
                <a:tc>
                  <a:txBody>
                    <a:bodyPr/>
                    <a:lstStyle/>
                    <a:p>
                      <a:pPr algn="l" rtl="0" fontAlgn="base"/>
                      <a:r>
                        <a:rPr lang="en-GB" sz="1400" dirty="0">
                          <a:effectLst/>
                        </a:rPr>
                        <a:t>I can use capital letters correctly.  </a:t>
                      </a:r>
                      <a:endParaRPr lang="en-GB" sz="1600" b="0" i="0" dirty="0">
                        <a:effectLst/>
                      </a:endParaRPr>
                    </a:p>
                  </a:txBody>
                  <a:tcPr marL="14700" marR="14700" marT="7350" marB="7350" anchor="ctr"/>
                </a:tc>
                <a:extLst>
                  <a:ext uri="{0D108BD9-81ED-4DB2-BD59-A6C34878D82A}">
                    <a16:rowId xmlns:a16="http://schemas.microsoft.com/office/drawing/2014/main" val="1460287530"/>
                  </a:ext>
                </a:extLst>
              </a:tr>
              <a:tr h="127592">
                <a:tc>
                  <a:txBody>
                    <a:bodyPr/>
                    <a:lstStyle/>
                    <a:p>
                      <a:pPr algn="ctr" rtl="0" fontAlgn="base"/>
                      <a:r>
                        <a:rPr lang="en-GB" sz="1400">
                          <a:effectLst/>
                        </a:rPr>
                        <a:t>7 </a:t>
                      </a:r>
                      <a:endParaRPr lang="en-GB" sz="1600" b="0" i="0">
                        <a:effectLst/>
                      </a:endParaRPr>
                    </a:p>
                  </a:txBody>
                  <a:tcPr marL="14700" marR="14700" marT="7350" marB="7350" anchor="ctr"/>
                </a:tc>
                <a:tc>
                  <a:txBody>
                    <a:bodyPr/>
                    <a:lstStyle/>
                    <a:p>
                      <a:pPr algn="l" rtl="0" fontAlgn="base"/>
                      <a:r>
                        <a:rPr lang="en-GB" sz="1400">
                          <a:effectLst/>
                        </a:rPr>
                        <a:t>I can use full stops correctly. </a:t>
                      </a:r>
                      <a:endParaRPr lang="en-GB" sz="1600" b="0" i="0">
                        <a:effectLst/>
                      </a:endParaRPr>
                    </a:p>
                  </a:txBody>
                  <a:tcPr marL="14700" marR="14700" marT="7350" marB="7350" anchor="ctr"/>
                </a:tc>
                <a:extLst>
                  <a:ext uri="{0D108BD9-81ED-4DB2-BD59-A6C34878D82A}">
                    <a16:rowId xmlns:a16="http://schemas.microsoft.com/office/drawing/2014/main" val="701508688"/>
                  </a:ext>
                </a:extLst>
              </a:tr>
              <a:tr h="362204">
                <a:tc>
                  <a:txBody>
                    <a:bodyPr/>
                    <a:lstStyle/>
                    <a:p>
                      <a:pPr algn="ctr" rtl="0" fontAlgn="base"/>
                      <a:r>
                        <a:rPr lang="en-GB" sz="1400">
                          <a:effectLst/>
                        </a:rPr>
                        <a:t>8 </a:t>
                      </a:r>
                      <a:endParaRPr lang="en-GB" sz="1600" b="0" i="0">
                        <a:effectLst/>
                      </a:endParaRPr>
                    </a:p>
                  </a:txBody>
                  <a:tcPr marL="14700" marR="14700" marT="7350" marB="7350" anchor="ctr"/>
                </a:tc>
                <a:tc>
                  <a:txBody>
                    <a:bodyPr/>
                    <a:lstStyle/>
                    <a:p>
                      <a:pPr algn="l" rtl="0" fontAlgn="base"/>
                      <a:r>
                        <a:rPr lang="en-GB" sz="1400" dirty="0">
                          <a:effectLst/>
                        </a:rPr>
                        <a:t>I can use question marks (Where did you do?)  and exclamation points correctly. (“Help!” shouted Arthur) </a:t>
                      </a:r>
                      <a:endParaRPr lang="en-GB" sz="1600" b="0" i="0" dirty="0">
                        <a:effectLst/>
                      </a:endParaRPr>
                    </a:p>
                  </a:txBody>
                  <a:tcPr marL="14700" marR="14700" marT="7350" marB="7350" anchor="ctr"/>
                </a:tc>
                <a:extLst>
                  <a:ext uri="{0D108BD9-81ED-4DB2-BD59-A6C34878D82A}">
                    <a16:rowId xmlns:a16="http://schemas.microsoft.com/office/drawing/2014/main" val="535753103"/>
                  </a:ext>
                </a:extLst>
              </a:tr>
              <a:tr h="362204">
                <a:tc>
                  <a:txBody>
                    <a:bodyPr/>
                    <a:lstStyle/>
                    <a:p>
                      <a:pPr algn="ctr" rtl="0" fontAlgn="base"/>
                      <a:r>
                        <a:rPr lang="en-GB" sz="1400">
                          <a:effectLst/>
                        </a:rPr>
                        <a:t>9 </a:t>
                      </a:r>
                      <a:endParaRPr lang="en-GB" sz="1600" b="0" i="0">
                        <a:effectLst/>
                      </a:endParaRPr>
                    </a:p>
                  </a:txBody>
                  <a:tcPr marL="14700" marR="14700" marT="7350" marB="7350" anchor="ctr"/>
                </a:tc>
                <a:tc>
                  <a:txBody>
                    <a:bodyPr/>
                    <a:lstStyle/>
                    <a:p>
                      <a:pPr algn="l" rtl="0" fontAlgn="base"/>
                      <a:r>
                        <a:rPr lang="en-GB" sz="1400" dirty="0">
                          <a:effectLst/>
                        </a:rPr>
                        <a:t>I can use commas for lists correctly. (dazzling, picturesque and sensational)  </a:t>
                      </a:r>
                      <a:endParaRPr lang="en-GB" sz="1600" b="0" i="0" dirty="0">
                        <a:effectLst/>
                      </a:endParaRPr>
                    </a:p>
                  </a:txBody>
                  <a:tcPr marL="14700" marR="14700" marT="7350" marB="7350" anchor="ctr"/>
                </a:tc>
                <a:extLst>
                  <a:ext uri="{0D108BD9-81ED-4DB2-BD59-A6C34878D82A}">
                    <a16:rowId xmlns:a16="http://schemas.microsoft.com/office/drawing/2014/main" val="3067702328"/>
                  </a:ext>
                </a:extLst>
              </a:tr>
              <a:tr h="244898">
                <a:tc>
                  <a:txBody>
                    <a:bodyPr/>
                    <a:lstStyle/>
                    <a:p>
                      <a:pPr algn="ctr" rtl="0" fontAlgn="base"/>
                      <a:r>
                        <a:rPr lang="en-GB" sz="1400">
                          <a:effectLst/>
                        </a:rPr>
                        <a:t>10 </a:t>
                      </a:r>
                      <a:endParaRPr lang="en-GB" sz="1600" b="0" i="0">
                        <a:effectLst/>
                      </a:endParaRPr>
                    </a:p>
                  </a:txBody>
                  <a:tcPr marL="14700" marR="14700" marT="7350" marB="7350" anchor="ctr"/>
                </a:tc>
                <a:tc>
                  <a:txBody>
                    <a:bodyPr/>
                    <a:lstStyle/>
                    <a:p>
                      <a:pPr algn="l" rtl="0" fontAlgn="base"/>
                      <a:r>
                        <a:rPr lang="en-GB" sz="1400" dirty="0">
                          <a:effectLst/>
                        </a:rPr>
                        <a:t>I can use tenses correctly (past, present or future) (jumped, walked, strolled) </a:t>
                      </a:r>
                      <a:endParaRPr lang="en-GB" sz="1600" b="0" i="0" dirty="0">
                        <a:effectLst/>
                      </a:endParaRPr>
                    </a:p>
                  </a:txBody>
                  <a:tcPr marL="14700" marR="14700" marT="7350" marB="7350" anchor="ctr"/>
                </a:tc>
                <a:extLst>
                  <a:ext uri="{0D108BD9-81ED-4DB2-BD59-A6C34878D82A}">
                    <a16:rowId xmlns:a16="http://schemas.microsoft.com/office/drawing/2014/main" val="19650011"/>
                  </a:ext>
                </a:extLst>
              </a:tr>
              <a:tr h="244898">
                <a:tc>
                  <a:txBody>
                    <a:bodyPr/>
                    <a:lstStyle/>
                    <a:p>
                      <a:pPr algn="ctr" rtl="0" fontAlgn="base"/>
                      <a:r>
                        <a:rPr lang="en-GB" sz="1400">
                          <a:effectLst/>
                        </a:rPr>
                        <a:t>11 </a:t>
                      </a:r>
                      <a:endParaRPr lang="en-GB" sz="1600" b="0" i="0">
                        <a:effectLst/>
                      </a:endParaRPr>
                    </a:p>
                  </a:txBody>
                  <a:tcPr marL="14700" marR="14700" marT="7350" marB="7350" anchor="ctr"/>
                </a:tc>
                <a:tc>
                  <a:txBody>
                    <a:bodyPr/>
                    <a:lstStyle/>
                    <a:p>
                      <a:pPr algn="l" rtl="0" fontAlgn="base"/>
                      <a:r>
                        <a:rPr lang="en-GB" sz="1400">
                          <a:effectLst/>
                        </a:rPr>
                        <a:t>I can use standard English verb forms. (I were/was going to the shops) </a:t>
                      </a:r>
                      <a:endParaRPr lang="en-GB" sz="1600" b="0" i="0">
                        <a:effectLst/>
                      </a:endParaRPr>
                    </a:p>
                  </a:txBody>
                  <a:tcPr marL="14700" marR="14700" marT="7350" marB="7350" anchor="ctr"/>
                </a:tc>
                <a:extLst>
                  <a:ext uri="{0D108BD9-81ED-4DB2-BD59-A6C34878D82A}">
                    <a16:rowId xmlns:a16="http://schemas.microsoft.com/office/drawing/2014/main" val="2032742541"/>
                  </a:ext>
                </a:extLst>
              </a:tr>
              <a:tr h="244898">
                <a:tc>
                  <a:txBody>
                    <a:bodyPr/>
                    <a:lstStyle/>
                    <a:p>
                      <a:pPr algn="ctr" rtl="0" fontAlgn="base"/>
                      <a:r>
                        <a:rPr lang="en-GB" sz="1400">
                          <a:effectLst/>
                        </a:rPr>
                        <a:t>12 </a:t>
                      </a:r>
                      <a:endParaRPr lang="en-GB" sz="1600" b="0" i="0">
                        <a:effectLst/>
                      </a:endParaRPr>
                    </a:p>
                  </a:txBody>
                  <a:tcPr marL="14700" marR="14700" marT="7350" marB="7350" anchor="ctr"/>
                </a:tc>
                <a:tc>
                  <a:txBody>
                    <a:bodyPr/>
                    <a:lstStyle/>
                    <a:p>
                      <a:pPr algn="l" rtl="0" fontAlgn="base"/>
                      <a:r>
                        <a:rPr lang="en-GB" sz="1400">
                          <a:effectLst/>
                        </a:rPr>
                        <a:t>I can use prepositions to express time and place. (After, behind, under, towards)  </a:t>
                      </a:r>
                      <a:endParaRPr lang="en-GB" sz="1600" b="0" i="0">
                        <a:effectLst/>
                      </a:endParaRPr>
                    </a:p>
                  </a:txBody>
                  <a:tcPr marL="14700" marR="14700" marT="7350" marB="7350" anchor="ctr"/>
                </a:tc>
                <a:extLst>
                  <a:ext uri="{0D108BD9-81ED-4DB2-BD59-A6C34878D82A}">
                    <a16:rowId xmlns:a16="http://schemas.microsoft.com/office/drawing/2014/main" val="2649880751"/>
                  </a:ext>
                </a:extLst>
              </a:tr>
              <a:tr h="362204">
                <a:tc>
                  <a:txBody>
                    <a:bodyPr/>
                    <a:lstStyle/>
                    <a:p>
                      <a:pPr algn="ctr" rtl="0" fontAlgn="base"/>
                      <a:r>
                        <a:rPr lang="en-GB" sz="1400">
                          <a:effectLst/>
                        </a:rPr>
                        <a:t>13 </a:t>
                      </a:r>
                      <a:endParaRPr lang="en-GB" sz="1600" b="0" i="0">
                        <a:effectLst/>
                      </a:endParaRPr>
                    </a:p>
                  </a:txBody>
                  <a:tcPr marL="14700" marR="14700" marT="7350" marB="7350" anchor="ctr"/>
                </a:tc>
                <a:tc>
                  <a:txBody>
                    <a:bodyPr/>
                    <a:lstStyle/>
                    <a:p>
                      <a:pPr algn="l" rtl="0" fontAlgn="base"/>
                      <a:r>
                        <a:rPr lang="en-GB" sz="1400" dirty="0">
                          <a:effectLst/>
                        </a:rPr>
                        <a:t>I can use apostrophes for possession (Arthur’s rope, the dogs’ tails) and contraction. (I’m, I’ll, don’t, haven’t)  </a:t>
                      </a:r>
                      <a:endParaRPr lang="en-GB" sz="1600" b="0" i="0" dirty="0">
                        <a:effectLst/>
                      </a:endParaRPr>
                    </a:p>
                  </a:txBody>
                  <a:tcPr marL="14700" marR="14700" marT="7350" marB="7350" anchor="ctr"/>
                </a:tc>
                <a:extLst>
                  <a:ext uri="{0D108BD9-81ED-4DB2-BD59-A6C34878D82A}">
                    <a16:rowId xmlns:a16="http://schemas.microsoft.com/office/drawing/2014/main" val="2803264197"/>
                  </a:ext>
                </a:extLst>
              </a:tr>
              <a:tr h="244898">
                <a:tc>
                  <a:txBody>
                    <a:bodyPr/>
                    <a:lstStyle/>
                    <a:p>
                      <a:pPr algn="ctr" rtl="0" fontAlgn="base"/>
                      <a:r>
                        <a:rPr lang="en-GB" sz="1400">
                          <a:effectLst/>
                        </a:rPr>
                        <a:t>14 </a:t>
                      </a:r>
                      <a:endParaRPr lang="en-GB" sz="1600" b="0" i="0">
                        <a:effectLst/>
                      </a:endParaRPr>
                    </a:p>
                  </a:txBody>
                  <a:tcPr marL="14700" marR="14700" marT="7350" marB="7350" anchor="ctr"/>
                </a:tc>
                <a:tc>
                  <a:txBody>
                    <a:bodyPr/>
                    <a:lstStyle/>
                    <a:p>
                      <a:pPr algn="l" rtl="0" fontAlgn="base"/>
                      <a:r>
                        <a:rPr lang="en-GB" sz="1400">
                          <a:effectLst/>
                        </a:rPr>
                        <a:t>I can use fronted adverbials punctuated with a comma. (All of a sudden,)  </a:t>
                      </a:r>
                      <a:endParaRPr lang="en-GB" sz="1600" b="0" i="0">
                        <a:effectLst/>
                      </a:endParaRPr>
                    </a:p>
                  </a:txBody>
                  <a:tcPr marL="14700" marR="14700" marT="7350" marB="7350" anchor="ctr"/>
                </a:tc>
                <a:extLst>
                  <a:ext uri="{0D108BD9-81ED-4DB2-BD59-A6C34878D82A}">
                    <a16:rowId xmlns:a16="http://schemas.microsoft.com/office/drawing/2014/main" val="1466629892"/>
                  </a:ext>
                </a:extLst>
              </a:tr>
              <a:tr h="362204">
                <a:tc>
                  <a:txBody>
                    <a:bodyPr/>
                    <a:lstStyle/>
                    <a:p>
                      <a:pPr algn="ctr" rtl="0" fontAlgn="base"/>
                      <a:r>
                        <a:rPr lang="en-GB" sz="1400" dirty="0">
                          <a:effectLst/>
                        </a:rPr>
                        <a:t>15 </a:t>
                      </a:r>
                      <a:endParaRPr lang="en-GB" sz="1600" b="0" i="0" dirty="0">
                        <a:effectLst/>
                      </a:endParaRPr>
                    </a:p>
                  </a:txBody>
                  <a:tcPr marL="14700" marR="14700" marT="7350" marB="7350" anchor="ctr"/>
                </a:tc>
                <a:tc>
                  <a:txBody>
                    <a:bodyPr/>
                    <a:lstStyle/>
                    <a:p>
                      <a:pPr algn="l" rtl="0" fontAlgn="base"/>
                      <a:r>
                        <a:rPr lang="en-GB" sz="1400">
                          <a:effectLst/>
                        </a:rPr>
                        <a:t>I can choose when to use a noun or a pronoun within and across sentences. (Varjak coiled his legs and jumped) </a:t>
                      </a:r>
                      <a:endParaRPr lang="en-GB" sz="1600" b="0" i="0">
                        <a:effectLst/>
                      </a:endParaRPr>
                    </a:p>
                  </a:txBody>
                  <a:tcPr marL="14700" marR="14700" marT="7350" marB="7350" anchor="ctr"/>
                </a:tc>
                <a:extLst>
                  <a:ext uri="{0D108BD9-81ED-4DB2-BD59-A6C34878D82A}">
                    <a16:rowId xmlns:a16="http://schemas.microsoft.com/office/drawing/2014/main" val="3795758332"/>
                  </a:ext>
                </a:extLst>
              </a:tr>
              <a:tr h="362204">
                <a:tc>
                  <a:txBody>
                    <a:bodyPr/>
                    <a:lstStyle/>
                    <a:p>
                      <a:pPr algn="ctr" rtl="0" fontAlgn="base"/>
                      <a:r>
                        <a:rPr lang="en-GB" sz="1400" dirty="0">
                          <a:effectLst/>
                        </a:rPr>
                        <a:t>16 </a:t>
                      </a:r>
                      <a:endParaRPr lang="en-GB" sz="1600" b="0" i="0" dirty="0">
                        <a:effectLst/>
                      </a:endParaRPr>
                    </a:p>
                  </a:txBody>
                  <a:tcPr marL="14700" marR="14700" marT="7350" marB="7350" anchor="ctr"/>
                </a:tc>
                <a:tc>
                  <a:txBody>
                    <a:bodyPr/>
                    <a:lstStyle/>
                    <a:p>
                      <a:pPr algn="l" rtl="0" fontAlgn="base"/>
                      <a:r>
                        <a:rPr lang="en-GB" sz="1400">
                          <a:effectLst/>
                        </a:rPr>
                        <a:t>I can use expanded noun phrases. (the soft, comfortable orange pillow lay on the elegant sofa)  </a:t>
                      </a:r>
                      <a:endParaRPr lang="en-GB" sz="1600" b="0" i="0">
                        <a:effectLst/>
                      </a:endParaRPr>
                    </a:p>
                  </a:txBody>
                  <a:tcPr marL="14700" marR="14700" marT="7350" marB="7350" anchor="ctr"/>
                </a:tc>
                <a:extLst>
                  <a:ext uri="{0D108BD9-81ED-4DB2-BD59-A6C34878D82A}">
                    <a16:rowId xmlns:a16="http://schemas.microsoft.com/office/drawing/2014/main" val="2700811658"/>
                  </a:ext>
                </a:extLst>
              </a:tr>
              <a:tr h="362204">
                <a:tc>
                  <a:txBody>
                    <a:bodyPr/>
                    <a:lstStyle/>
                    <a:p>
                      <a:pPr algn="ctr" rtl="0" fontAlgn="base"/>
                      <a:r>
                        <a:rPr lang="en-GB" sz="1400" dirty="0">
                          <a:effectLst/>
                        </a:rPr>
                        <a:t>17 </a:t>
                      </a:r>
                      <a:endParaRPr lang="en-GB" sz="1600" b="0" i="0" dirty="0">
                        <a:effectLst/>
                      </a:endParaRPr>
                    </a:p>
                  </a:txBody>
                  <a:tcPr marL="14700" marR="14700" marT="7350" marB="7350" anchor="ctr"/>
                </a:tc>
                <a:tc>
                  <a:txBody>
                    <a:bodyPr/>
                    <a:lstStyle/>
                    <a:p>
                      <a:pPr algn="l" rtl="0" fontAlgn="base"/>
                      <a:r>
                        <a:rPr lang="en-GB" sz="1400">
                          <a:effectLst/>
                        </a:rPr>
                        <a:t>I can punctuate direct speech correctly with use of inverted commas. (“Where are you?” shouted Arthur.) </a:t>
                      </a:r>
                      <a:endParaRPr lang="en-GB" sz="1600" b="0" i="0">
                        <a:effectLst/>
                      </a:endParaRPr>
                    </a:p>
                  </a:txBody>
                  <a:tcPr marL="14700" marR="14700" marT="7350" marB="7350" anchor="ctr"/>
                </a:tc>
                <a:extLst>
                  <a:ext uri="{0D108BD9-81ED-4DB2-BD59-A6C34878D82A}">
                    <a16:rowId xmlns:a16="http://schemas.microsoft.com/office/drawing/2014/main" val="568859720"/>
                  </a:ext>
                </a:extLst>
              </a:tr>
              <a:tr h="244898">
                <a:tc>
                  <a:txBody>
                    <a:bodyPr/>
                    <a:lstStyle/>
                    <a:p>
                      <a:pPr algn="ctr" rtl="0" fontAlgn="base"/>
                      <a:r>
                        <a:rPr lang="en-GB" sz="1400" dirty="0">
                          <a:effectLst/>
                        </a:rPr>
                        <a:t>18 </a:t>
                      </a:r>
                      <a:endParaRPr lang="en-GB" sz="1600" b="0" i="0" dirty="0">
                        <a:effectLst/>
                      </a:endParaRPr>
                    </a:p>
                  </a:txBody>
                  <a:tcPr marL="14700" marR="14700" marT="7350" marB="7350" anchor="ctr"/>
                </a:tc>
                <a:tc>
                  <a:txBody>
                    <a:bodyPr/>
                    <a:lstStyle/>
                    <a:p>
                      <a:pPr algn="l" rtl="0" fontAlgn="base"/>
                      <a:r>
                        <a:rPr lang="en-GB" sz="1400">
                          <a:effectLst/>
                        </a:rPr>
                        <a:t>I can identify and use determiners. (the, five, many, an, a)  </a:t>
                      </a:r>
                      <a:endParaRPr lang="en-GB" sz="1600" b="0" i="0">
                        <a:effectLst/>
                      </a:endParaRPr>
                    </a:p>
                  </a:txBody>
                  <a:tcPr marL="14700" marR="14700" marT="7350" marB="7350" anchor="ctr"/>
                </a:tc>
                <a:extLst>
                  <a:ext uri="{0D108BD9-81ED-4DB2-BD59-A6C34878D82A}">
                    <a16:rowId xmlns:a16="http://schemas.microsoft.com/office/drawing/2014/main" val="3761807485"/>
                  </a:ext>
                </a:extLst>
              </a:tr>
              <a:tr h="244898">
                <a:tc>
                  <a:txBody>
                    <a:bodyPr/>
                    <a:lstStyle/>
                    <a:p>
                      <a:pPr algn="ctr" rtl="0" fontAlgn="base"/>
                      <a:r>
                        <a:rPr lang="en-GB" sz="1400" dirty="0">
                          <a:effectLst/>
                        </a:rPr>
                        <a:t>19 </a:t>
                      </a:r>
                      <a:endParaRPr lang="en-GB" sz="1600" b="0" i="0" dirty="0">
                        <a:effectLst/>
                      </a:endParaRPr>
                    </a:p>
                  </a:txBody>
                  <a:tcPr marL="14700" marR="14700" marT="7350" marB="7350" anchor="ctr"/>
                </a:tc>
                <a:tc>
                  <a:txBody>
                    <a:bodyPr/>
                    <a:lstStyle/>
                    <a:p>
                      <a:pPr algn="l" rtl="0" fontAlgn="base"/>
                      <a:r>
                        <a:rPr lang="en-GB" sz="1400">
                          <a:effectLst/>
                        </a:rPr>
                        <a:t>I can spell </a:t>
                      </a:r>
                      <a:r>
                        <a:rPr lang="en-GB" sz="1400" u="sng">
                          <a:effectLst/>
                        </a:rPr>
                        <a:t>most </a:t>
                      </a:r>
                      <a:r>
                        <a:rPr lang="en-GB" sz="1400">
                          <a:effectLst/>
                        </a:rPr>
                        <a:t>words correctly (including those from the year 3 and 4 list). </a:t>
                      </a:r>
                      <a:endParaRPr lang="en-GB" sz="1600" b="0" i="0">
                        <a:effectLst/>
                      </a:endParaRPr>
                    </a:p>
                  </a:txBody>
                  <a:tcPr marL="14700" marR="14700" marT="7350" marB="7350" anchor="ctr"/>
                </a:tc>
                <a:extLst>
                  <a:ext uri="{0D108BD9-81ED-4DB2-BD59-A6C34878D82A}">
                    <a16:rowId xmlns:a16="http://schemas.microsoft.com/office/drawing/2014/main" val="289914924"/>
                  </a:ext>
                </a:extLst>
              </a:tr>
              <a:tr h="127592">
                <a:tc>
                  <a:txBody>
                    <a:bodyPr/>
                    <a:lstStyle/>
                    <a:p>
                      <a:pPr algn="ctr" rtl="0" fontAlgn="base"/>
                      <a:r>
                        <a:rPr lang="en-GB" sz="1400" dirty="0">
                          <a:effectLst/>
                        </a:rPr>
                        <a:t>20 </a:t>
                      </a:r>
                      <a:endParaRPr lang="en-GB" sz="1600" b="0" i="0" dirty="0">
                        <a:effectLst/>
                      </a:endParaRPr>
                    </a:p>
                  </a:txBody>
                  <a:tcPr marL="14700" marR="14700" marT="7350" marB="7350" anchor="ctr"/>
                </a:tc>
                <a:tc>
                  <a:txBody>
                    <a:bodyPr/>
                    <a:lstStyle/>
                    <a:p>
                      <a:pPr algn="l" rtl="0" fontAlgn="base"/>
                      <a:r>
                        <a:rPr lang="en-GB" sz="1400" dirty="0">
                          <a:effectLst/>
                        </a:rPr>
                        <a:t>I can write legibly, using my best handwriting.  </a:t>
                      </a:r>
                      <a:endParaRPr lang="en-GB" sz="1600" b="0" i="0" dirty="0">
                        <a:effectLst/>
                      </a:endParaRPr>
                    </a:p>
                  </a:txBody>
                  <a:tcPr marL="14700" marR="14700" marT="7350" marB="7350" anchor="ctr"/>
                </a:tc>
                <a:extLst>
                  <a:ext uri="{0D108BD9-81ED-4DB2-BD59-A6C34878D82A}">
                    <a16:rowId xmlns:a16="http://schemas.microsoft.com/office/drawing/2014/main" val="2921683997"/>
                  </a:ext>
                </a:extLst>
              </a:tr>
            </a:tbl>
          </a:graphicData>
        </a:graphic>
      </p:graphicFrame>
      <p:sp>
        <p:nvSpPr>
          <p:cNvPr id="4" name="Rectangle 3"/>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
        <p:nvSpPr>
          <p:cNvPr id="5" name="Rectangle 4"/>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347125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e:Peak of the Matterhorn, seen from Zermatt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168165" y="4403834"/>
            <a:ext cx="2060027" cy="1477328"/>
          </a:xfrm>
          <a:prstGeom prst="rect">
            <a:avLst/>
          </a:prstGeom>
          <a:solidFill>
            <a:schemeClr val="bg1"/>
          </a:solidFill>
        </p:spPr>
        <p:txBody>
          <a:bodyPr wrap="square" rtlCol="0">
            <a:spAutoFit/>
          </a:bodyPr>
          <a:lstStyle/>
          <a:p>
            <a:pPr algn="ctr"/>
            <a:r>
              <a:rPr lang="en-GB" b="1" u="sng" dirty="0" smtClean="0"/>
              <a:t>Opening</a:t>
            </a:r>
            <a:endParaRPr lang="en-GB" dirty="0"/>
          </a:p>
          <a:p>
            <a:r>
              <a:rPr lang="en-GB" dirty="0" smtClean="0"/>
              <a:t>Tony’s dad has to go to work so he dropped us off at grandad’s house.</a:t>
            </a:r>
            <a:endParaRPr lang="en-GB" dirty="0"/>
          </a:p>
        </p:txBody>
      </p:sp>
      <p:sp>
        <p:nvSpPr>
          <p:cNvPr id="6" name="TextBox 5"/>
          <p:cNvSpPr txBox="1"/>
          <p:nvPr/>
        </p:nvSpPr>
        <p:spPr>
          <a:xfrm>
            <a:off x="262759" y="2464675"/>
            <a:ext cx="3457904" cy="1477328"/>
          </a:xfrm>
          <a:prstGeom prst="rect">
            <a:avLst/>
          </a:prstGeom>
          <a:solidFill>
            <a:schemeClr val="bg1"/>
          </a:solidFill>
        </p:spPr>
        <p:txBody>
          <a:bodyPr wrap="square" rtlCol="0">
            <a:spAutoFit/>
          </a:bodyPr>
          <a:lstStyle/>
          <a:p>
            <a:pPr algn="ctr"/>
            <a:r>
              <a:rPr lang="en-GB" b="1" u="sng" dirty="0" smtClean="0"/>
              <a:t>Build Up</a:t>
            </a:r>
            <a:endParaRPr lang="en-GB" dirty="0"/>
          </a:p>
          <a:p>
            <a:r>
              <a:rPr lang="en-GB" dirty="0" smtClean="0"/>
              <a:t>Grandad has to cut the grass so we sit on a box. We get fed up and lay down on the box. Tony spots something on the shelf.</a:t>
            </a:r>
            <a:endParaRPr lang="en-GB" dirty="0"/>
          </a:p>
        </p:txBody>
      </p:sp>
      <p:sp>
        <p:nvSpPr>
          <p:cNvPr id="7" name="TextBox 6"/>
          <p:cNvSpPr txBox="1"/>
          <p:nvPr/>
        </p:nvSpPr>
        <p:spPr>
          <a:xfrm>
            <a:off x="2028496" y="278524"/>
            <a:ext cx="3668110" cy="1477328"/>
          </a:xfrm>
          <a:prstGeom prst="rect">
            <a:avLst/>
          </a:prstGeom>
          <a:solidFill>
            <a:schemeClr val="bg1"/>
          </a:solidFill>
        </p:spPr>
        <p:txBody>
          <a:bodyPr wrap="square" rtlCol="0">
            <a:spAutoFit/>
          </a:bodyPr>
          <a:lstStyle/>
          <a:p>
            <a:pPr algn="ctr"/>
            <a:r>
              <a:rPr lang="en-GB" b="1" u="sng" dirty="0" smtClean="0"/>
              <a:t>Problem</a:t>
            </a:r>
            <a:endParaRPr lang="en-GB" dirty="0"/>
          </a:p>
          <a:p>
            <a:r>
              <a:rPr lang="en-GB" dirty="0" smtClean="0"/>
              <a:t>I watched Tony climb up onto the shelves to get the photograph. Things start to fall, including Tony and grandad rushes in. </a:t>
            </a:r>
            <a:endParaRPr lang="en-GB" dirty="0"/>
          </a:p>
        </p:txBody>
      </p:sp>
      <p:sp>
        <p:nvSpPr>
          <p:cNvPr id="8" name="TextBox 7"/>
          <p:cNvSpPr txBox="1"/>
          <p:nvPr/>
        </p:nvSpPr>
        <p:spPr>
          <a:xfrm>
            <a:off x="5181600" y="1970690"/>
            <a:ext cx="3867807" cy="2308324"/>
          </a:xfrm>
          <a:prstGeom prst="rect">
            <a:avLst/>
          </a:prstGeom>
          <a:solidFill>
            <a:schemeClr val="bg1"/>
          </a:solidFill>
        </p:spPr>
        <p:txBody>
          <a:bodyPr wrap="square" rtlCol="0">
            <a:spAutoFit/>
          </a:bodyPr>
          <a:lstStyle/>
          <a:p>
            <a:pPr algn="ctr"/>
            <a:r>
              <a:rPr lang="en-GB" b="1" u="sng" dirty="0" smtClean="0"/>
              <a:t>Resolution</a:t>
            </a:r>
            <a:endParaRPr lang="en-GB" dirty="0"/>
          </a:p>
          <a:p>
            <a:r>
              <a:rPr lang="en-GB" dirty="0" smtClean="0"/>
              <a:t>Grandad was angry to start with, he was worried about what Tony has done. Grandad then saw the wagon and told us to get in. We went on an adventure. We travelled across the jungle looking for scary monkeys before we ended up flying and fighting aliens.  </a:t>
            </a:r>
            <a:endParaRPr lang="en-GB" dirty="0"/>
          </a:p>
        </p:txBody>
      </p:sp>
      <p:sp>
        <p:nvSpPr>
          <p:cNvPr id="9" name="TextBox 8"/>
          <p:cNvSpPr txBox="1"/>
          <p:nvPr/>
        </p:nvSpPr>
        <p:spPr>
          <a:xfrm>
            <a:off x="5013435" y="4698125"/>
            <a:ext cx="4130566" cy="2031325"/>
          </a:xfrm>
          <a:prstGeom prst="rect">
            <a:avLst/>
          </a:prstGeom>
          <a:solidFill>
            <a:schemeClr val="bg1"/>
          </a:solidFill>
        </p:spPr>
        <p:txBody>
          <a:bodyPr wrap="square" rtlCol="0">
            <a:spAutoFit/>
          </a:bodyPr>
          <a:lstStyle/>
          <a:p>
            <a:pPr algn="ctr"/>
            <a:r>
              <a:rPr lang="en-GB" b="1" u="sng" dirty="0" smtClean="0"/>
              <a:t>Closing</a:t>
            </a:r>
            <a:endParaRPr lang="en-GB" dirty="0"/>
          </a:p>
          <a:p>
            <a:r>
              <a:rPr lang="en-GB" dirty="0" smtClean="0"/>
              <a:t>Dad returned from work and was upset at the mess we were all in. Instead of being angry, he saw the wagon and remembered the fun he had as a child. We all went on one last adventure to the moon. I drove the rocket! </a:t>
            </a:r>
            <a:endParaRPr lang="en-GB" dirty="0"/>
          </a:p>
        </p:txBody>
      </p:sp>
      <p:sp>
        <p:nvSpPr>
          <p:cNvPr id="2" name="Rectangle 1"/>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413740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693" y="243742"/>
            <a:ext cx="8888818" cy="1477328"/>
          </a:xfrm>
          <a:prstGeom prst="rect">
            <a:avLst/>
          </a:prstGeom>
        </p:spPr>
        <p:txBody>
          <a:bodyPr wrap="square">
            <a:spAutoFit/>
          </a:bodyPr>
          <a:lstStyle/>
          <a:p>
            <a:pPr fontAlgn="base"/>
            <a:r>
              <a:rPr lang="en-GB" b="0" i="0" dirty="0" smtClean="0">
                <a:solidFill>
                  <a:srgbClr val="333333"/>
                </a:solidFill>
                <a:effectLst/>
                <a:latin typeface="Nunito"/>
              </a:rPr>
              <a:t>An </a:t>
            </a:r>
            <a:r>
              <a:rPr lang="en-GB" b="1" i="0" dirty="0" smtClean="0">
                <a:solidFill>
                  <a:srgbClr val="333333"/>
                </a:solidFill>
                <a:effectLst/>
                <a:latin typeface="Nunito"/>
              </a:rPr>
              <a:t>adverbial</a:t>
            </a:r>
            <a:r>
              <a:rPr lang="en-GB" b="0" i="0" dirty="0" smtClean="0">
                <a:solidFill>
                  <a:srgbClr val="333333"/>
                </a:solidFill>
                <a:effectLst/>
                <a:latin typeface="Nunito"/>
              </a:rPr>
              <a:t> is a </a:t>
            </a:r>
            <a:r>
              <a:rPr lang="en-GB" b="1" i="0" dirty="0" smtClean="0">
                <a:solidFill>
                  <a:srgbClr val="333333"/>
                </a:solidFill>
                <a:effectLst/>
                <a:latin typeface="Nunito"/>
              </a:rPr>
              <a:t>word or phrase that has been used like an adverb </a:t>
            </a:r>
            <a:r>
              <a:rPr lang="en-GB" b="0" i="0" dirty="0" smtClean="0">
                <a:solidFill>
                  <a:srgbClr val="333333"/>
                </a:solidFill>
                <a:effectLst/>
                <a:latin typeface="Nunito"/>
              </a:rPr>
              <a:t>to add detail or further information to a verb. (An easy way to remember what an adverb is: it </a:t>
            </a:r>
            <a:r>
              <a:rPr lang="en-GB" b="1" i="0" dirty="0" smtClean="0">
                <a:solidFill>
                  <a:srgbClr val="333333"/>
                </a:solidFill>
                <a:effectLst/>
                <a:latin typeface="Nunito"/>
              </a:rPr>
              <a:t>adds</a:t>
            </a:r>
            <a:r>
              <a:rPr lang="en-GB" b="0" i="0" dirty="0" smtClean="0">
                <a:solidFill>
                  <a:srgbClr val="333333"/>
                </a:solidFill>
                <a:effectLst/>
                <a:latin typeface="Nunito"/>
              </a:rPr>
              <a:t> to the </a:t>
            </a:r>
            <a:r>
              <a:rPr lang="en-GB" b="1" i="0" dirty="0" smtClean="0">
                <a:solidFill>
                  <a:srgbClr val="333333"/>
                </a:solidFill>
                <a:effectLst/>
                <a:latin typeface="Nunito"/>
              </a:rPr>
              <a:t>verb.</a:t>
            </a:r>
            <a:r>
              <a:rPr lang="en-GB" b="0" i="0" dirty="0" smtClean="0">
                <a:solidFill>
                  <a:srgbClr val="333333"/>
                </a:solidFill>
                <a:effectLst/>
                <a:latin typeface="Nunito"/>
              </a:rPr>
              <a:t>)</a:t>
            </a:r>
          </a:p>
          <a:p>
            <a:pPr fontAlgn="base"/>
            <a:r>
              <a:rPr lang="en-GB" b="0" i="0" dirty="0" smtClean="0">
                <a:solidFill>
                  <a:srgbClr val="333333"/>
                </a:solidFill>
                <a:effectLst/>
                <a:latin typeface="Nunito"/>
              </a:rPr>
              <a:t>Adverbials are used to explain how, where or when something happened; they are like adverbs made up of more than one word.</a:t>
            </a:r>
          </a:p>
        </p:txBody>
      </p:sp>
      <p:sp>
        <p:nvSpPr>
          <p:cNvPr id="6" name="Rectangle 5"/>
          <p:cNvSpPr/>
          <p:nvPr/>
        </p:nvSpPr>
        <p:spPr>
          <a:xfrm>
            <a:off x="159488" y="3518848"/>
            <a:ext cx="8591107" cy="1200329"/>
          </a:xfrm>
          <a:prstGeom prst="rect">
            <a:avLst/>
          </a:prstGeom>
        </p:spPr>
        <p:txBody>
          <a:bodyPr wrap="square">
            <a:spAutoFit/>
          </a:bodyPr>
          <a:lstStyle/>
          <a:p>
            <a:pPr fontAlgn="base"/>
            <a:r>
              <a:rPr lang="en-GB" b="1" i="0" dirty="0" smtClean="0">
                <a:solidFill>
                  <a:srgbClr val="333333"/>
                </a:solidFill>
                <a:effectLst/>
                <a:latin typeface="Nunito"/>
              </a:rPr>
              <a:t>'Fronted' adverbials are 'fronted' because they have been moved to the front of the sentence, before the verb.</a:t>
            </a:r>
            <a:r>
              <a:rPr lang="en-GB" b="0" i="0" dirty="0" smtClean="0">
                <a:solidFill>
                  <a:srgbClr val="333333"/>
                </a:solidFill>
                <a:effectLst/>
                <a:latin typeface="Nunito"/>
              </a:rPr>
              <a:t> In other words, fronted adverbials are words or phrases at the beginning of a sentence, used to describe the action that follows.</a:t>
            </a:r>
          </a:p>
          <a:p>
            <a:pPr fontAlgn="base"/>
            <a:r>
              <a:rPr lang="en-GB" b="0" i="0" dirty="0" smtClean="0">
                <a:solidFill>
                  <a:srgbClr val="333333"/>
                </a:solidFill>
                <a:effectLst/>
                <a:latin typeface="Nunito"/>
              </a:rPr>
              <a:t>A comma is normally used after an adverbial</a:t>
            </a:r>
            <a:endParaRPr lang="en-GB" b="0" i="0" dirty="0">
              <a:solidFill>
                <a:srgbClr val="333333"/>
              </a:solidFill>
              <a:effectLst/>
              <a:latin typeface="Nunito"/>
            </a:endParaRPr>
          </a:p>
        </p:txBody>
      </p:sp>
      <p:sp>
        <p:nvSpPr>
          <p:cNvPr id="7" name="Rectangle 4"/>
          <p:cNvSpPr>
            <a:spLocks noChangeArrowheads="1"/>
          </p:cNvSpPr>
          <p:nvPr/>
        </p:nvSpPr>
        <p:spPr bwMode="auto">
          <a:xfrm>
            <a:off x="138223" y="4764759"/>
            <a:ext cx="76297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33333"/>
                </a:solidFill>
                <a:effectLst/>
                <a:latin typeface="Nunito"/>
              </a:rPr>
              <a:t>For example:</a:t>
            </a:r>
            <a:r>
              <a:rPr kumimoji="0" lang="en-US" altLang="en-US" sz="11500" b="0" i="0" u="none" strike="noStrike" cap="none" normalizeH="0" baseline="0" dirty="0" smtClean="0">
                <a:ln>
                  <a:noFill/>
                </a:ln>
                <a:solidFill>
                  <a:schemeClr val="tx1"/>
                </a:solidFill>
                <a:effectLst/>
                <a:latin typeface="Arial" panose="020B0604020202020204" pitchFamily="34" charset="0"/>
              </a:rPr>
              <a:t/>
            </a:r>
            <a:br>
              <a:rPr kumimoji="0" lang="en-US" altLang="en-US" sz="115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rgbClr val="333333"/>
                </a:solidFill>
                <a:effectLst/>
                <a:latin typeface="Nunito"/>
              </a:rPr>
              <a:t>The fronted adverbials in these sentences are in blue.</a:t>
            </a:r>
            <a:r>
              <a:rPr kumimoji="0" lang="en-US" altLang="en-US" sz="7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77" name="Picture 5" descr="https://www.theschoolrun.com/sites/theschoolrun.com/files/u9/fronted_adverbials_exam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7994" y="4796391"/>
            <a:ext cx="4129346" cy="195528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127590" y="1728220"/>
            <a:ext cx="312597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33333"/>
                </a:solidFill>
                <a:effectLst/>
                <a:latin typeface="Nunito"/>
              </a:rPr>
              <a:t>For example:</a:t>
            </a:r>
            <a:r>
              <a:rPr kumimoji="0" lang="en-US" altLang="en-US" sz="700" b="0" i="0" u="none" strike="noStrike" cap="none" normalizeH="0" baseline="0" dirty="0" smtClean="0">
                <a:ln>
                  <a:noFill/>
                </a:ln>
                <a:solidFill>
                  <a:schemeClr val="tx1"/>
                </a:solidFill>
                <a:effectLst/>
              </a:rPr>
              <a:t/>
            </a:r>
            <a:br>
              <a:rPr kumimoji="0" lang="en-US" altLang="en-US" sz="700" b="0" i="0" u="none" strike="noStrike" cap="none" normalizeH="0" baseline="0" dirty="0" smtClean="0">
                <a:ln>
                  <a:noFill/>
                </a:ln>
                <a:solidFill>
                  <a:schemeClr val="tx1"/>
                </a:solidFill>
                <a:effectLst/>
              </a:rPr>
            </a:br>
            <a:r>
              <a:rPr kumimoji="0" lang="en-US" altLang="en-US" sz="1000" b="0" i="0" u="none" strike="noStrike" cap="none" normalizeH="0" baseline="0" dirty="0" smtClean="0">
                <a:ln>
                  <a:noFill/>
                </a:ln>
                <a:solidFill>
                  <a:srgbClr val="333333"/>
                </a:solidFill>
                <a:effectLst/>
                <a:latin typeface="Nunito"/>
              </a:rPr>
              <a:t>In the sentences above, the verbs are in pink and the adverbials are in blue.</a:t>
            </a:r>
            <a:r>
              <a:rPr kumimoji="0" lang="en-US" altLang="en-US" sz="7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79" name="Picture 7" descr="https://www.theschoolrun.com/sites/theschoolrun.com/files/u9/adverbial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341" y="1713541"/>
            <a:ext cx="42862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54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0"/>
          <p:cNvSpPr>
            <a:spLocks noGrp="1"/>
          </p:cNvSpPr>
          <p:nvPr>
            <p:ph type="title"/>
          </p:nvPr>
        </p:nvSpPr>
        <p:spPr>
          <a:xfrm>
            <a:off x="457200" y="479425"/>
            <a:ext cx="8220075" cy="1358900"/>
          </a:xfrm>
        </p:spPr>
        <p:txBody>
          <a:bodyPr/>
          <a:lstStyle/>
          <a:p>
            <a:pPr algn="ctr" eaLnBrk="1" hangingPunct="1"/>
            <a:r>
              <a:rPr lang="en-GB" altLang="en-US" sz="3600" smtClean="0">
                <a:latin typeface="+mj-lt"/>
              </a:rPr>
              <a:t>Writing Your Own Fronted Adverbials: ISPACE</a:t>
            </a:r>
          </a:p>
        </p:txBody>
      </p:sp>
      <p:sp>
        <p:nvSpPr>
          <p:cNvPr id="5" name="Rectangle 4"/>
          <p:cNvSpPr/>
          <p:nvPr/>
        </p:nvSpPr>
        <p:spPr>
          <a:xfrm>
            <a:off x="755650" y="1752600"/>
            <a:ext cx="7632700" cy="698500"/>
          </a:xfrm>
          <a:prstGeom prst="rect">
            <a:avLst/>
          </a:prstGeom>
        </p:spPr>
        <p:txBody>
          <a:bodyPr lIns="0" tIns="72000" rIns="0" bIns="72000">
            <a:spAutoFit/>
          </a:bodyPr>
          <a:lstStyle/>
          <a:p>
            <a:pPr algn="ctr" eaLnBrk="1" fontAlgn="auto" hangingPunct="1">
              <a:spcBef>
                <a:spcPts val="0"/>
              </a:spcBef>
              <a:spcAft>
                <a:spcPts val="0"/>
              </a:spcAft>
              <a:defRPr/>
            </a:pPr>
            <a:r>
              <a:rPr lang="en-GB" dirty="0">
                <a:latin typeface="+mj-lt"/>
              </a:rPr>
              <a:t>Use ISPACE to help you remember six different ways </a:t>
            </a:r>
            <a:br>
              <a:rPr lang="en-GB" dirty="0">
                <a:latin typeface="+mj-lt"/>
              </a:rPr>
            </a:br>
            <a:r>
              <a:rPr lang="en-GB" dirty="0">
                <a:latin typeface="+mj-lt"/>
              </a:rPr>
              <a:t>to create fronted adverbials...</a:t>
            </a:r>
          </a:p>
        </p:txBody>
      </p:sp>
      <p:grpSp>
        <p:nvGrpSpPr>
          <p:cNvPr id="12" name="Group 11"/>
          <p:cNvGrpSpPr>
            <a:grpSpLocks/>
          </p:cNvGrpSpPr>
          <p:nvPr/>
        </p:nvGrpSpPr>
        <p:grpSpPr bwMode="auto">
          <a:xfrm>
            <a:off x="693738" y="2327275"/>
            <a:ext cx="7694612" cy="777875"/>
            <a:chOff x="693005" y="2327065"/>
            <a:chExt cx="7695345" cy="777662"/>
          </a:xfrm>
        </p:grpSpPr>
        <p:sp>
          <p:nvSpPr>
            <p:cNvPr id="6" name="Rectangle 5"/>
            <p:cNvSpPr>
              <a:spLocks/>
            </p:cNvSpPr>
            <p:nvPr/>
          </p:nvSpPr>
          <p:spPr>
            <a:xfrm>
              <a:off x="1142310" y="2477837"/>
              <a:ext cx="2022668" cy="525318"/>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t>
              </a:r>
              <a:r>
                <a:rPr lang="en-GB" b="1" dirty="0" err="1">
                  <a:latin typeface="+mj-lt"/>
                </a:rPr>
                <a:t>ing</a:t>
              </a:r>
              <a:r>
                <a:rPr lang="en-GB" b="1" dirty="0">
                  <a:latin typeface="+mj-lt"/>
                </a:rPr>
                <a:t> word</a:t>
              </a:r>
            </a:p>
          </p:txBody>
        </p:sp>
        <p:sp>
          <p:nvSpPr>
            <p:cNvPr id="13" name="Rectangle 12"/>
            <p:cNvSpPr>
              <a:spLocks/>
            </p:cNvSpPr>
            <p:nvPr/>
          </p:nvSpPr>
          <p:spPr>
            <a:xfrm>
              <a:off x="3261825" y="2477837"/>
              <a:ext cx="5126525" cy="525318"/>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Shaking with fear, ...</a:t>
              </a:r>
            </a:p>
          </p:txBody>
        </p:sp>
        <p:pic>
          <p:nvPicPr>
            <p:cNvPr id="1027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005" y="2327065"/>
              <a:ext cx="776623" cy="77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3" name="TextBox 9"/>
            <p:cNvSpPr txBox="1">
              <a:spLocks noChangeArrowheads="1"/>
            </p:cNvSpPr>
            <p:nvPr/>
          </p:nvSpPr>
          <p:spPr bwMode="auto">
            <a:xfrm>
              <a:off x="914517" y="2476725"/>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tx1"/>
                  </a:solidFill>
                  <a:latin typeface="+mj-lt"/>
                </a:rPr>
                <a:t>I</a:t>
              </a:r>
            </a:p>
          </p:txBody>
        </p:sp>
      </p:grpSp>
      <p:grpSp>
        <p:nvGrpSpPr>
          <p:cNvPr id="27" name="Group 26"/>
          <p:cNvGrpSpPr>
            <a:grpSpLocks/>
          </p:cNvGrpSpPr>
          <p:nvPr/>
        </p:nvGrpSpPr>
        <p:grpSpPr bwMode="auto">
          <a:xfrm>
            <a:off x="774700" y="3067050"/>
            <a:ext cx="7613650" cy="584200"/>
            <a:chOff x="774008" y="3066607"/>
            <a:chExt cx="7614342" cy="584746"/>
          </a:xfrm>
        </p:grpSpPr>
        <p:sp>
          <p:nvSpPr>
            <p:cNvPr id="14" name="Rectangle 13"/>
            <p:cNvSpPr>
              <a:spLocks/>
            </p:cNvSpPr>
            <p:nvPr/>
          </p:nvSpPr>
          <p:spPr>
            <a:xfrm>
              <a:off x="1142341" y="3104743"/>
              <a:ext cx="2022659" cy="525954"/>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Simile</a:t>
              </a:r>
            </a:p>
          </p:txBody>
        </p:sp>
        <p:sp>
          <p:nvSpPr>
            <p:cNvPr id="15" name="Rectangle 14"/>
            <p:cNvSpPr>
              <a:spLocks/>
            </p:cNvSpPr>
            <p:nvPr/>
          </p:nvSpPr>
          <p:spPr>
            <a:xfrm>
              <a:off x="3261847" y="3104743"/>
              <a:ext cx="5126503" cy="525954"/>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Like a raging bull, ...</a:t>
              </a:r>
            </a:p>
          </p:txBody>
        </p:sp>
        <p:pic>
          <p:nvPicPr>
            <p:cNvPr id="10268"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08" y="3066607"/>
              <a:ext cx="614617" cy="58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9" name="TextBox 27"/>
            <p:cNvSpPr txBox="1">
              <a:spLocks noChangeArrowheads="1"/>
            </p:cNvSpPr>
            <p:nvPr/>
          </p:nvSpPr>
          <p:spPr bwMode="auto">
            <a:xfrm>
              <a:off x="908891" y="3117968"/>
              <a:ext cx="341791" cy="462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S</a:t>
              </a:r>
            </a:p>
          </p:txBody>
        </p:sp>
      </p:grpSp>
      <p:grpSp>
        <p:nvGrpSpPr>
          <p:cNvPr id="33" name="Group 32"/>
          <p:cNvGrpSpPr>
            <a:grpSpLocks/>
          </p:cNvGrpSpPr>
          <p:nvPr/>
        </p:nvGrpSpPr>
        <p:grpSpPr bwMode="auto">
          <a:xfrm>
            <a:off x="792163" y="3690938"/>
            <a:ext cx="7596187" cy="577850"/>
            <a:chOff x="791584" y="3690249"/>
            <a:chExt cx="7596766" cy="578724"/>
          </a:xfrm>
        </p:grpSpPr>
        <p:sp>
          <p:nvSpPr>
            <p:cNvPr id="16" name="Rectangle 15"/>
            <p:cNvSpPr>
              <a:spLocks/>
            </p:cNvSpPr>
            <p:nvPr/>
          </p:nvSpPr>
          <p:spPr>
            <a:xfrm>
              <a:off x="1142448" y="3722047"/>
              <a:ext cx="2022629" cy="526257"/>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Preposition</a:t>
              </a:r>
            </a:p>
          </p:txBody>
        </p:sp>
        <p:sp>
          <p:nvSpPr>
            <p:cNvPr id="17" name="Rectangle 16"/>
            <p:cNvSpPr>
              <a:spLocks/>
            </p:cNvSpPr>
            <p:nvPr/>
          </p:nvSpPr>
          <p:spPr>
            <a:xfrm>
              <a:off x="3261922" y="3722047"/>
              <a:ext cx="5126428" cy="526257"/>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Behind the clouds, ...</a:t>
              </a:r>
            </a:p>
          </p:txBody>
        </p:sp>
        <p:pic>
          <p:nvPicPr>
            <p:cNvPr id="1026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1584" y="3690249"/>
              <a:ext cx="579464" cy="57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5" name="TextBox 28"/>
            <p:cNvSpPr txBox="1">
              <a:spLocks noChangeArrowheads="1"/>
            </p:cNvSpPr>
            <p:nvPr/>
          </p:nvSpPr>
          <p:spPr bwMode="auto">
            <a:xfrm>
              <a:off x="913417" y="3759211"/>
              <a:ext cx="3738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P</a:t>
              </a:r>
            </a:p>
          </p:txBody>
        </p:sp>
      </p:grpSp>
      <p:grpSp>
        <p:nvGrpSpPr>
          <p:cNvPr id="34" name="Group 33"/>
          <p:cNvGrpSpPr>
            <a:grpSpLocks/>
          </p:cNvGrpSpPr>
          <p:nvPr/>
        </p:nvGrpSpPr>
        <p:grpSpPr bwMode="auto">
          <a:xfrm>
            <a:off x="777875" y="4308475"/>
            <a:ext cx="7610475" cy="622300"/>
            <a:chOff x="778550" y="4307869"/>
            <a:chExt cx="7609800" cy="622321"/>
          </a:xfrm>
        </p:grpSpPr>
        <p:sp>
          <p:nvSpPr>
            <p:cNvPr id="21" name="Rectangle 20"/>
            <p:cNvSpPr>
              <a:spLocks/>
            </p:cNvSpPr>
            <p:nvPr/>
          </p:nvSpPr>
          <p:spPr>
            <a:xfrm>
              <a:off x="1143643" y="4357084"/>
              <a:ext cx="2022296" cy="525480"/>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Adverb</a:t>
              </a:r>
            </a:p>
          </p:txBody>
        </p:sp>
        <p:sp>
          <p:nvSpPr>
            <p:cNvPr id="22" name="Rectangle 21"/>
            <p:cNvSpPr>
              <a:spLocks/>
            </p:cNvSpPr>
            <p:nvPr/>
          </p:nvSpPr>
          <p:spPr>
            <a:xfrm>
              <a:off x="3261180" y="4357084"/>
              <a:ext cx="5127170" cy="525480"/>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Anxiously, ...</a:t>
              </a:r>
            </a:p>
          </p:txBody>
        </p:sp>
        <p:pic>
          <p:nvPicPr>
            <p:cNvPr id="10260"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8550" y="4307869"/>
              <a:ext cx="623116" cy="62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1" name="TextBox 29"/>
            <p:cNvSpPr txBox="1">
              <a:spLocks noChangeArrowheads="1"/>
            </p:cNvSpPr>
            <p:nvPr/>
          </p:nvSpPr>
          <p:spPr bwMode="auto">
            <a:xfrm>
              <a:off x="900090" y="4400454"/>
              <a:ext cx="3866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A</a:t>
              </a:r>
            </a:p>
          </p:txBody>
        </p:sp>
      </p:grpSp>
      <p:grpSp>
        <p:nvGrpSpPr>
          <p:cNvPr id="35" name="Group 34"/>
          <p:cNvGrpSpPr>
            <a:grpSpLocks/>
          </p:cNvGrpSpPr>
          <p:nvPr/>
        </p:nvGrpSpPr>
        <p:grpSpPr bwMode="auto">
          <a:xfrm>
            <a:off x="828675" y="4989513"/>
            <a:ext cx="7559675" cy="549275"/>
            <a:chOff x="829363" y="4990176"/>
            <a:chExt cx="7558987" cy="549349"/>
          </a:xfrm>
        </p:grpSpPr>
        <p:sp>
          <p:nvSpPr>
            <p:cNvPr id="23" name="Rectangle 22"/>
            <p:cNvSpPr>
              <a:spLocks/>
            </p:cNvSpPr>
            <p:nvPr/>
          </p:nvSpPr>
          <p:spPr>
            <a:xfrm>
              <a:off x="1143659" y="4990176"/>
              <a:ext cx="2022291" cy="525533"/>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Conjunction</a:t>
              </a:r>
            </a:p>
          </p:txBody>
        </p:sp>
        <p:sp>
          <p:nvSpPr>
            <p:cNvPr id="24" name="Rectangle 23"/>
            <p:cNvSpPr>
              <a:spLocks/>
            </p:cNvSpPr>
            <p:nvPr/>
          </p:nvSpPr>
          <p:spPr>
            <a:xfrm>
              <a:off x="3261192" y="4990176"/>
              <a:ext cx="5127158" cy="525533"/>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After he opened his eyes, ...</a:t>
              </a:r>
            </a:p>
          </p:txBody>
        </p:sp>
        <p:pic>
          <p:nvPicPr>
            <p:cNvPr id="10256" name="Picture 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363" y="5001137"/>
              <a:ext cx="539075" cy="5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7" name="TextBox 30"/>
            <p:cNvSpPr txBox="1">
              <a:spLocks noChangeArrowheads="1"/>
            </p:cNvSpPr>
            <p:nvPr/>
          </p:nvSpPr>
          <p:spPr bwMode="auto">
            <a:xfrm>
              <a:off x="899488" y="5041697"/>
              <a:ext cx="393020" cy="461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C</a:t>
              </a:r>
            </a:p>
          </p:txBody>
        </p:sp>
      </p:grpSp>
      <p:grpSp>
        <p:nvGrpSpPr>
          <p:cNvPr id="36" name="Group 35"/>
          <p:cNvGrpSpPr>
            <a:grpSpLocks/>
          </p:cNvGrpSpPr>
          <p:nvPr/>
        </p:nvGrpSpPr>
        <p:grpSpPr bwMode="auto">
          <a:xfrm>
            <a:off x="781050" y="5584825"/>
            <a:ext cx="7607300" cy="642938"/>
            <a:chOff x="781819" y="5584144"/>
            <a:chExt cx="7606531" cy="643027"/>
          </a:xfrm>
        </p:grpSpPr>
        <p:sp>
          <p:nvSpPr>
            <p:cNvPr id="25" name="Rectangle 24"/>
            <p:cNvSpPr>
              <a:spLocks/>
            </p:cNvSpPr>
            <p:nvPr/>
          </p:nvSpPr>
          <p:spPr>
            <a:xfrm>
              <a:off x="1143732" y="5603197"/>
              <a:ext cx="2022271" cy="525536"/>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t>
              </a:r>
              <a:r>
                <a:rPr lang="en-GB" b="1" dirty="0" err="1">
                  <a:latin typeface="+mj-lt"/>
                </a:rPr>
                <a:t>ed</a:t>
              </a:r>
              <a:r>
                <a:rPr lang="en-GB" b="1" dirty="0">
                  <a:latin typeface="+mj-lt"/>
                </a:rPr>
                <a:t> word</a:t>
              </a:r>
            </a:p>
          </p:txBody>
        </p:sp>
        <p:sp>
          <p:nvSpPr>
            <p:cNvPr id="26" name="Rectangle 25"/>
            <p:cNvSpPr>
              <a:spLocks/>
            </p:cNvSpPr>
            <p:nvPr/>
          </p:nvSpPr>
          <p:spPr>
            <a:xfrm>
              <a:off x="3261243" y="5603197"/>
              <a:ext cx="5127107" cy="525536"/>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Exhausted, ...</a:t>
              </a:r>
            </a:p>
          </p:txBody>
        </p:sp>
        <p:pic>
          <p:nvPicPr>
            <p:cNvPr id="10252"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81819" y="5584144"/>
              <a:ext cx="643849" cy="643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TextBox 31"/>
            <p:cNvSpPr txBox="1">
              <a:spLocks noChangeArrowheads="1"/>
            </p:cNvSpPr>
            <p:nvPr/>
          </p:nvSpPr>
          <p:spPr bwMode="auto">
            <a:xfrm>
              <a:off x="885064" y="5682938"/>
              <a:ext cx="402634" cy="4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E</a:t>
              </a:r>
            </a:p>
          </p:txBody>
        </p:sp>
      </p:grpSp>
    </p:spTree>
    <p:extLst>
      <p:ext uri="{BB962C8B-B14F-4D97-AF65-F5344CB8AC3E}">
        <p14:creationId xmlns:p14="http://schemas.microsoft.com/office/powerpoint/2010/main" val="1408912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5936" y="1320638"/>
            <a:ext cx="8697432" cy="5188688"/>
          </a:xfrm>
        </p:spPr>
        <p:txBody>
          <a:bodyPr>
            <a:noAutofit/>
          </a:bodyPr>
          <a:lstStyle/>
          <a:p>
            <a:pPr lvl="0"/>
            <a:r>
              <a:rPr lang="en-GB" sz="2000" dirty="0" smtClean="0"/>
              <a:t>Setting </a:t>
            </a:r>
            <a:r>
              <a:rPr lang="en-GB" sz="2000" dirty="0" smtClean="0"/>
              <a:t>description – use the 5 senses (sight, smell, touch, taste and hear)</a:t>
            </a:r>
          </a:p>
          <a:p>
            <a:r>
              <a:rPr lang="en-GB" sz="2000" dirty="0"/>
              <a:t>When you write about a setting, you need to make sure you use lots of description so </a:t>
            </a:r>
            <a:r>
              <a:rPr lang="en-GB" sz="2000" dirty="0" smtClean="0"/>
              <a:t>the </a:t>
            </a:r>
            <a:r>
              <a:rPr lang="en-GB" sz="2000" dirty="0"/>
              <a:t>reader can picture themselves there</a:t>
            </a:r>
            <a:r>
              <a:rPr lang="en-GB" sz="2000" dirty="0" smtClean="0"/>
              <a:t>.</a:t>
            </a:r>
            <a:endParaRPr lang="en-GB" sz="2000" dirty="0"/>
          </a:p>
          <a:p>
            <a:r>
              <a:rPr lang="en-GB" sz="2000" dirty="0"/>
              <a:t>Effective descriptions appeal to the senses.</a:t>
            </a:r>
          </a:p>
          <a:p>
            <a:pPr>
              <a:lnSpc>
                <a:spcPct val="80000"/>
              </a:lnSpc>
            </a:pPr>
            <a:r>
              <a:rPr lang="en-GB" altLang="en-US" sz="2000" dirty="0" smtClean="0"/>
              <a:t>Capture </a:t>
            </a:r>
            <a:r>
              <a:rPr lang="en-GB" altLang="en-US" sz="2000" dirty="0"/>
              <a:t>brief snippets of characters- try to convey their mood in this description </a:t>
            </a:r>
          </a:p>
          <a:p>
            <a:pPr>
              <a:lnSpc>
                <a:spcPct val="80000"/>
              </a:lnSpc>
            </a:pPr>
            <a:r>
              <a:rPr lang="en-GB" altLang="en-US" sz="2000" dirty="0"/>
              <a:t>Focus on the individuals, families or couples, who inhabit the scene</a:t>
            </a:r>
          </a:p>
          <a:p>
            <a:pPr>
              <a:lnSpc>
                <a:spcPct val="80000"/>
              </a:lnSpc>
            </a:pPr>
            <a:r>
              <a:rPr lang="en-GB" altLang="en-US" sz="2000" dirty="0"/>
              <a:t>Try to include approximately 3-4 short character descriptions not just one long one</a:t>
            </a:r>
          </a:p>
          <a:p>
            <a:pPr>
              <a:lnSpc>
                <a:spcPct val="80000"/>
              </a:lnSpc>
            </a:pPr>
            <a:r>
              <a:rPr lang="en-GB" altLang="en-US" sz="2000" dirty="0"/>
              <a:t>Try to use a variety of different senses</a:t>
            </a:r>
          </a:p>
          <a:p>
            <a:pPr>
              <a:lnSpc>
                <a:spcPct val="80000"/>
              </a:lnSpc>
            </a:pPr>
            <a:r>
              <a:rPr lang="en-GB" altLang="en-US" sz="2000" dirty="0"/>
              <a:t>Zoom in on small, authentic details – </a:t>
            </a:r>
          </a:p>
          <a:p>
            <a:pPr>
              <a:lnSpc>
                <a:spcPct val="80000"/>
              </a:lnSpc>
            </a:pPr>
            <a:r>
              <a:rPr lang="en-GB" altLang="en-US" sz="2000" dirty="0"/>
              <a:t>Show don’t tell (</a:t>
            </a:r>
            <a:r>
              <a:rPr lang="en-GB" altLang="en-US" sz="2000" i="1" dirty="0">
                <a:solidFill>
                  <a:srgbClr val="FF0000"/>
                </a:solidFill>
              </a:rPr>
              <a:t>He was angry</a:t>
            </a:r>
            <a:r>
              <a:rPr lang="en-GB" altLang="en-US" sz="2000" dirty="0"/>
              <a:t> becomes </a:t>
            </a:r>
            <a:r>
              <a:rPr lang="en-GB" altLang="en-US" sz="2000" i="1" dirty="0">
                <a:solidFill>
                  <a:srgbClr val="FF0000"/>
                </a:solidFill>
              </a:rPr>
              <a:t>As he clenched his fist he glared…</a:t>
            </a:r>
            <a:r>
              <a:rPr lang="en-GB" altLang="en-US" sz="2000" i="1" dirty="0"/>
              <a:t>)</a:t>
            </a:r>
          </a:p>
          <a:p>
            <a:pPr>
              <a:lnSpc>
                <a:spcPct val="80000"/>
              </a:lnSpc>
            </a:pPr>
            <a:r>
              <a:rPr lang="en-GB" altLang="en-US" sz="2000" dirty="0"/>
              <a:t>Use interesting vocabulary- especially focus on the verb choices (</a:t>
            </a:r>
            <a:r>
              <a:rPr lang="en-GB" altLang="en-US" sz="2000" i="1" dirty="0">
                <a:solidFill>
                  <a:srgbClr val="FF0000"/>
                </a:solidFill>
              </a:rPr>
              <a:t>He strolled…</a:t>
            </a:r>
            <a:r>
              <a:rPr lang="en-GB" altLang="en-US" sz="2000" i="1" dirty="0"/>
              <a:t>)</a:t>
            </a:r>
          </a:p>
          <a:p>
            <a:pPr>
              <a:lnSpc>
                <a:spcPct val="80000"/>
              </a:lnSpc>
            </a:pPr>
            <a:r>
              <a:rPr lang="en-GB" altLang="en-US" sz="2000" dirty="0"/>
              <a:t>Create a sense of physical description by describing their facial expressions, posture, clothing </a:t>
            </a:r>
            <a:r>
              <a:rPr lang="en-GB" altLang="en-US" sz="2000" dirty="0" err="1"/>
              <a:t>etc</a:t>
            </a:r>
            <a:r>
              <a:rPr lang="en-GB" altLang="en-US" sz="2000" dirty="0"/>
              <a:t> </a:t>
            </a:r>
          </a:p>
        </p:txBody>
      </p:sp>
    </p:spTree>
    <p:extLst>
      <p:ext uri="{BB962C8B-B14F-4D97-AF65-F5344CB8AC3E}">
        <p14:creationId xmlns:p14="http://schemas.microsoft.com/office/powerpoint/2010/main" val="101236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p:cNvSpPr>
          <p:nvPr/>
        </p:nvSpPr>
        <p:spPr>
          <a:xfrm>
            <a:off x="3578225" y="3270250"/>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 </a:t>
            </a:r>
            <a:r>
              <a:rPr lang="en-GB" b="1" dirty="0">
                <a:solidFill>
                  <a:srgbClr val="DE1E5A"/>
                </a:solidFill>
                <a:latin typeface="+mn-lt"/>
              </a:rPr>
              <a:t>pirate </a:t>
            </a:r>
            <a:r>
              <a:rPr lang="en-GB" dirty="0">
                <a:latin typeface="+mn-lt"/>
              </a:rPr>
              <a:t>ship</a:t>
            </a:r>
          </a:p>
        </p:txBody>
      </p:sp>
      <p:sp>
        <p:nvSpPr>
          <p:cNvPr id="12291" name="Title 20"/>
          <p:cNvSpPr>
            <a:spLocks noGrp="1"/>
          </p:cNvSpPr>
          <p:nvPr>
            <p:ph type="title"/>
          </p:nvPr>
        </p:nvSpPr>
        <p:spPr>
          <a:xfrm>
            <a:off x="457200" y="479425"/>
            <a:ext cx="8220075" cy="993775"/>
          </a:xfrm>
        </p:spPr>
        <p:txBody>
          <a:bodyPr/>
          <a:lstStyle/>
          <a:p>
            <a:pPr eaLnBrk="1" hangingPunct="1"/>
            <a:r>
              <a:rPr lang="en-GB" altLang="en-US" sz="3600" smtClean="0"/>
              <a:t>What Is an Expanded Noun Phrase?</a:t>
            </a:r>
          </a:p>
        </p:txBody>
      </p:sp>
      <p:sp>
        <p:nvSpPr>
          <p:cNvPr id="12292" name="Rectangle 4"/>
          <p:cNvSpPr>
            <a:spLocks noChangeArrowheads="1"/>
          </p:cNvSpPr>
          <p:nvPr/>
        </p:nvSpPr>
        <p:spPr bwMode="auto">
          <a:xfrm>
            <a:off x="755650" y="1514475"/>
            <a:ext cx="56975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2000" rIns="0" bIns="72000">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Following the steps below, how could you expand this noun phrase?</a:t>
            </a:r>
          </a:p>
        </p:txBody>
      </p:sp>
      <p:sp>
        <p:nvSpPr>
          <p:cNvPr id="7" name="Rectangle 6"/>
          <p:cNvSpPr>
            <a:spLocks/>
          </p:cNvSpPr>
          <p:nvPr/>
        </p:nvSpPr>
        <p:spPr>
          <a:xfrm>
            <a:off x="3578225" y="2309813"/>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 ship</a:t>
            </a:r>
          </a:p>
        </p:txBody>
      </p:sp>
      <p:sp>
        <p:nvSpPr>
          <p:cNvPr id="9" name="Rectangle 8"/>
          <p:cNvSpPr>
            <a:spLocks/>
          </p:cNvSpPr>
          <p:nvPr/>
        </p:nvSpPr>
        <p:spPr>
          <a:xfrm>
            <a:off x="3578225" y="4230688"/>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An </a:t>
            </a:r>
            <a:r>
              <a:rPr lang="en-GB" b="1" dirty="0">
                <a:solidFill>
                  <a:srgbClr val="DE1E5A"/>
                </a:solidFill>
                <a:latin typeface="+mn-lt"/>
              </a:rPr>
              <a:t>enormous, menacing </a:t>
            </a:r>
            <a:r>
              <a:rPr lang="en-GB" dirty="0">
                <a:latin typeface="+mn-lt"/>
              </a:rPr>
              <a:t>pirate ship</a:t>
            </a:r>
          </a:p>
        </p:txBody>
      </p:sp>
      <p:sp>
        <p:nvSpPr>
          <p:cNvPr id="10" name="Rectangle 9"/>
          <p:cNvSpPr>
            <a:spLocks/>
          </p:cNvSpPr>
          <p:nvPr/>
        </p:nvSpPr>
        <p:spPr>
          <a:xfrm>
            <a:off x="3578225" y="5191125"/>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An enormous, menacing pirate ship </a:t>
            </a:r>
            <a:br>
              <a:rPr lang="en-GB" dirty="0">
                <a:latin typeface="+mn-lt"/>
              </a:rPr>
            </a:br>
            <a:r>
              <a:rPr lang="en-GB" b="1" dirty="0">
                <a:solidFill>
                  <a:srgbClr val="DE1E5A"/>
                </a:solidFill>
                <a:latin typeface="+mn-lt"/>
              </a:rPr>
              <a:t>on the still, calm ocean</a:t>
            </a:r>
          </a:p>
        </p:txBody>
      </p:sp>
      <p:grpSp>
        <p:nvGrpSpPr>
          <p:cNvPr id="15" name="Group 14"/>
          <p:cNvGrpSpPr>
            <a:grpSpLocks/>
          </p:cNvGrpSpPr>
          <p:nvPr/>
        </p:nvGrpSpPr>
        <p:grpSpPr bwMode="auto">
          <a:xfrm>
            <a:off x="755650" y="2495550"/>
            <a:ext cx="2946400" cy="1020763"/>
            <a:chOff x="755650" y="2688776"/>
            <a:chExt cx="2945911" cy="1021586"/>
          </a:xfrm>
        </p:grpSpPr>
        <p:sp>
          <p:nvSpPr>
            <p:cNvPr id="17" name="Bent-Up Arrow 16"/>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7" name="Rectangle 15"/>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noun to modify</a:t>
              </a:r>
            </a:p>
          </p:txBody>
        </p:sp>
        <p:sp>
          <p:nvSpPr>
            <p:cNvPr id="14" name="Bent-Up Arrow 13"/>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28" name="Group 27"/>
          <p:cNvGrpSpPr>
            <a:grpSpLocks/>
          </p:cNvGrpSpPr>
          <p:nvPr/>
        </p:nvGrpSpPr>
        <p:grpSpPr bwMode="auto">
          <a:xfrm>
            <a:off x="755650" y="3556000"/>
            <a:ext cx="2946400" cy="1020763"/>
            <a:chOff x="755650" y="2688776"/>
            <a:chExt cx="2945911" cy="1021586"/>
          </a:xfrm>
        </p:grpSpPr>
        <p:sp>
          <p:nvSpPr>
            <p:cNvPr id="29" name="Bent-Up Arrow 28"/>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4" name="Rectangle 29"/>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adjectives to modify</a:t>
              </a:r>
            </a:p>
          </p:txBody>
        </p:sp>
        <p:sp>
          <p:nvSpPr>
            <p:cNvPr id="31" name="Bent-Up Arrow 30"/>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32" name="Group 31"/>
          <p:cNvGrpSpPr>
            <a:grpSpLocks/>
          </p:cNvGrpSpPr>
          <p:nvPr/>
        </p:nvGrpSpPr>
        <p:grpSpPr bwMode="auto">
          <a:xfrm>
            <a:off x="755650" y="4652963"/>
            <a:ext cx="2946400" cy="1074737"/>
            <a:chOff x="755650" y="2688776"/>
            <a:chExt cx="2945911" cy="1074338"/>
          </a:xfrm>
        </p:grpSpPr>
        <p:sp>
          <p:nvSpPr>
            <p:cNvPr id="33" name="Bent-Up Arrow 32"/>
            <p:cNvSpPr/>
            <p:nvPr/>
          </p:nvSpPr>
          <p:spPr>
            <a:xfrm rot="5400000">
              <a:off x="2518325" y="2579878"/>
              <a:ext cx="476073"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1" name="Rectangle 33"/>
            <p:cNvSpPr>
              <a:spLocks/>
            </p:cNvSpPr>
            <p:nvPr/>
          </p:nvSpPr>
          <p:spPr bwMode="auto">
            <a:xfrm>
              <a:off x="755650" y="2872677"/>
              <a:ext cx="2638181" cy="65798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prepositional phrase to give extra details</a:t>
              </a:r>
            </a:p>
          </p:txBody>
        </p:sp>
        <p:sp>
          <p:nvSpPr>
            <p:cNvPr id="35" name="Bent-Up Arrow 34"/>
            <p:cNvSpPr/>
            <p:nvPr/>
          </p:nvSpPr>
          <p:spPr>
            <a:xfrm rot="10800000">
              <a:off x="1723864" y="2688776"/>
              <a:ext cx="1853892" cy="298339"/>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22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0025" y="1781175"/>
            <a:ext cx="2376488"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9854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6"/>
            <a:ext cx="7886700" cy="942679"/>
          </a:xfrm>
        </p:spPr>
        <p:txBody>
          <a:bodyPr/>
          <a:lstStyle/>
          <a:p>
            <a:pPr lvl="0"/>
            <a:r>
              <a:rPr lang="en-GB" dirty="0" smtClean="0"/>
              <a:t>Task</a:t>
            </a:r>
            <a:endParaRPr lang="en-GB" dirty="0"/>
          </a:p>
        </p:txBody>
      </p:sp>
      <p:sp>
        <p:nvSpPr>
          <p:cNvPr id="3" name="TextBox 3"/>
          <p:cNvSpPr txBox="1"/>
          <p:nvPr/>
        </p:nvSpPr>
        <p:spPr>
          <a:xfrm>
            <a:off x="616688" y="1459092"/>
            <a:ext cx="8261497" cy="4893647"/>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dirty="0" smtClean="0">
                <a:solidFill>
                  <a:srgbClr val="000000"/>
                </a:solidFill>
                <a:uFillTx/>
                <a:latin typeface="Calibri"/>
              </a:rPr>
              <a:t>Use your plan</a:t>
            </a:r>
            <a:r>
              <a:rPr lang="en-GB" sz="2400" b="1" i="0" u="none" strike="noStrike" kern="1200" cap="none" spc="0" dirty="0" smtClean="0">
                <a:solidFill>
                  <a:srgbClr val="000000"/>
                </a:solidFill>
                <a:uFillTx/>
                <a:latin typeface="Calibri"/>
              </a:rPr>
              <a:t> to write the </a:t>
            </a:r>
            <a:r>
              <a:rPr lang="en-GB" sz="2400" b="1" i="0" u="none" strike="noStrike" kern="1200" cap="none" spc="0" dirty="0" smtClean="0">
                <a:solidFill>
                  <a:srgbClr val="000000"/>
                </a:solidFill>
                <a:uFillTx/>
                <a:latin typeface="Calibri"/>
              </a:rPr>
              <a:t>closing </a:t>
            </a:r>
            <a:r>
              <a:rPr lang="en-GB" sz="2400" b="1" i="0" u="none" strike="noStrike" kern="1200" cap="none" spc="0" dirty="0" smtClean="0">
                <a:solidFill>
                  <a:srgbClr val="000000"/>
                </a:solidFill>
                <a:uFillTx/>
                <a:latin typeface="Calibri"/>
              </a:rPr>
              <a:t>part of your story.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dirty="0" smtClean="0">
              <a:solidFill>
                <a:srgbClr val="000000"/>
              </a:solidFill>
              <a:uFillTx/>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400" baseline="0" dirty="0" smtClean="0">
                <a:solidFill>
                  <a:srgbClr val="000000"/>
                </a:solidFill>
                <a:latin typeface="Calibri"/>
              </a:rPr>
              <a:t>Use</a:t>
            </a:r>
            <a:r>
              <a:rPr lang="en-GB" sz="2400" dirty="0" smtClean="0">
                <a:solidFill>
                  <a:srgbClr val="000000"/>
                </a:solidFill>
                <a:latin typeface="Calibri"/>
              </a:rPr>
              <a:t> the features of the success criteria that you haven’t used so far to write the closing section.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r>
              <a:rPr lang="en-GB" sz="2400" b="1" dirty="0" smtClean="0">
                <a:solidFill>
                  <a:srgbClr val="000000"/>
                </a:solidFill>
                <a:latin typeface="Calibri"/>
              </a:rPr>
              <a:t>Edit your work. </a:t>
            </a:r>
          </a:p>
          <a:p>
            <a:pPr marR="0" lvl="0" algn="l" defTabSz="914400" rtl="0" fontAlgn="auto" hangingPunct="1">
              <a:lnSpc>
                <a:spcPct val="100000"/>
              </a:lnSpc>
              <a:spcBef>
                <a:spcPts val="0"/>
              </a:spcBef>
              <a:spcAft>
                <a:spcPts val="0"/>
              </a:spcAft>
              <a:tabLst/>
              <a:defRPr sz="1800" b="0" i="0" u="none" strike="noStrike" kern="0" cap="none" spc="0" baseline="0">
                <a:solidFill>
                  <a:srgbClr val="000000"/>
                </a:solidFill>
                <a:uFillTx/>
              </a:defRPr>
            </a:pPr>
            <a:endParaRPr lang="en-GB" sz="2400" b="1" dirty="0" smtClean="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400" dirty="0" smtClean="0">
                <a:solidFill>
                  <a:srgbClr val="000000"/>
                </a:solidFill>
                <a:latin typeface="Calibri"/>
              </a:rPr>
              <a:t>Read it to a parent or a sibling. Does it make sense? Edit your writing so that it flows. Use a dictionary to check your spelling. Ask an adult to help you use dictionary.com and thesaurus.com to check spellings and to up level words. </a:t>
            </a:r>
            <a:endParaRPr lang="en-GB" sz="24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386271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844</Words>
  <Application>Microsoft Office PowerPoint</Application>
  <PresentationFormat>On-screen Show (4:3)</PresentationFormat>
  <Paragraphs>126</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Nunito</vt:lpstr>
      <vt:lpstr>Sassoon Infant Rg</vt:lpstr>
      <vt:lpstr>Times New Roman</vt:lpstr>
      <vt:lpstr>Twinkl</vt:lpstr>
      <vt:lpstr>Twinkl SemiBold</vt:lpstr>
      <vt:lpstr>Office Theme</vt:lpstr>
      <vt:lpstr>Home Learning  Summer Term   Week 1 Lesson 4</vt:lpstr>
      <vt:lpstr>Tasks</vt:lpstr>
      <vt:lpstr>Success Criteria</vt:lpstr>
      <vt:lpstr>PowerPoint Presentation</vt:lpstr>
      <vt:lpstr>PowerPoint Presentation</vt:lpstr>
      <vt:lpstr>Writing Your Own Fronted Adverbials: ISPACE</vt:lpstr>
      <vt:lpstr>PowerPoint Presentation</vt:lpstr>
      <vt:lpstr>What Is an Expanded Noun Phrase?</vt:lpstr>
      <vt:lpstr>Task</vt:lpstr>
    </vt:vector>
  </TitlesOfParts>
  <Company>Iver Village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Summer Term  Week 1 Lesson 1</dc:title>
  <dc:creator>Hannah Rowe</dc:creator>
  <cp:lastModifiedBy>Hannah Rowe</cp:lastModifiedBy>
  <cp:revision>16</cp:revision>
  <dcterms:created xsi:type="dcterms:W3CDTF">2020-04-15T09:05:34Z</dcterms:created>
  <dcterms:modified xsi:type="dcterms:W3CDTF">2020-04-15T11:40:25Z</dcterms:modified>
</cp:coreProperties>
</file>