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0" d="100"/>
          <a:sy n="100" d="100"/>
        </p:scale>
        <p:origin x="7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F7E304-C039-467B-9CAF-5695308D7AE2}"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967F9B-9E88-49EC-A5E9-C35AE2578CAD}" type="slidenum">
              <a:rPr lang="en-GB" smtClean="0"/>
              <a:t>‹#›</a:t>
            </a:fld>
            <a:endParaRPr lang="en-GB"/>
          </a:p>
        </p:txBody>
      </p:sp>
    </p:spTree>
    <p:extLst>
      <p:ext uri="{BB962C8B-B14F-4D97-AF65-F5344CB8AC3E}">
        <p14:creationId xmlns:p14="http://schemas.microsoft.com/office/powerpoint/2010/main" val="1682367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7E304-C039-467B-9CAF-5695308D7AE2}"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967F9B-9E88-49EC-A5E9-C35AE2578CAD}" type="slidenum">
              <a:rPr lang="en-GB" smtClean="0"/>
              <a:t>‹#›</a:t>
            </a:fld>
            <a:endParaRPr lang="en-GB"/>
          </a:p>
        </p:txBody>
      </p:sp>
    </p:spTree>
    <p:extLst>
      <p:ext uri="{BB962C8B-B14F-4D97-AF65-F5344CB8AC3E}">
        <p14:creationId xmlns:p14="http://schemas.microsoft.com/office/powerpoint/2010/main" val="33886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7E304-C039-467B-9CAF-5695308D7AE2}"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967F9B-9E88-49EC-A5E9-C35AE2578CAD}" type="slidenum">
              <a:rPr lang="en-GB" smtClean="0"/>
              <a:t>‹#›</a:t>
            </a:fld>
            <a:endParaRPr lang="en-GB"/>
          </a:p>
        </p:txBody>
      </p:sp>
    </p:spTree>
    <p:extLst>
      <p:ext uri="{BB962C8B-B14F-4D97-AF65-F5344CB8AC3E}">
        <p14:creationId xmlns:p14="http://schemas.microsoft.com/office/powerpoint/2010/main" val="190995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7E304-C039-467B-9CAF-5695308D7AE2}"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967F9B-9E88-49EC-A5E9-C35AE2578CAD}" type="slidenum">
              <a:rPr lang="en-GB" smtClean="0"/>
              <a:t>‹#›</a:t>
            </a:fld>
            <a:endParaRPr lang="en-GB"/>
          </a:p>
        </p:txBody>
      </p:sp>
    </p:spTree>
    <p:extLst>
      <p:ext uri="{BB962C8B-B14F-4D97-AF65-F5344CB8AC3E}">
        <p14:creationId xmlns:p14="http://schemas.microsoft.com/office/powerpoint/2010/main" val="263190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F7E304-C039-467B-9CAF-5695308D7AE2}"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967F9B-9E88-49EC-A5E9-C35AE2578CAD}" type="slidenum">
              <a:rPr lang="en-GB" smtClean="0"/>
              <a:t>‹#›</a:t>
            </a:fld>
            <a:endParaRPr lang="en-GB"/>
          </a:p>
        </p:txBody>
      </p:sp>
    </p:spTree>
    <p:extLst>
      <p:ext uri="{BB962C8B-B14F-4D97-AF65-F5344CB8AC3E}">
        <p14:creationId xmlns:p14="http://schemas.microsoft.com/office/powerpoint/2010/main" val="29684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F7E304-C039-467B-9CAF-5695308D7AE2}"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967F9B-9E88-49EC-A5E9-C35AE2578CAD}" type="slidenum">
              <a:rPr lang="en-GB" smtClean="0"/>
              <a:t>‹#›</a:t>
            </a:fld>
            <a:endParaRPr lang="en-GB"/>
          </a:p>
        </p:txBody>
      </p:sp>
    </p:spTree>
    <p:extLst>
      <p:ext uri="{BB962C8B-B14F-4D97-AF65-F5344CB8AC3E}">
        <p14:creationId xmlns:p14="http://schemas.microsoft.com/office/powerpoint/2010/main" val="195011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F7E304-C039-467B-9CAF-5695308D7AE2}" type="datetimeFigureOut">
              <a:rPr lang="en-GB" smtClean="0"/>
              <a:t>27/03/2020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967F9B-9E88-49EC-A5E9-C35AE2578CAD}" type="slidenum">
              <a:rPr lang="en-GB" smtClean="0"/>
              <a:t>‹#›</a:t>
            </a:fld>
            <a:endParaRPr lang="en-GB"/>
          </a:p>
        </p:txBody>
      </p:sp>
    </p:spTree>
    <p:extLst>
      <p:ext uri="{BB962C8B-B14F-4D97-AF65-F5344CB8AC3E}">
        <p14:creationId xmlns:p14="http://schemas.microsoft.com/office/powerpoint/2010/main" val="832734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F7E304-C039-467B-9CAF-5695308D7AE2}" type="datetimeFigureOut">
              <a:rPr lang="en-GB" smtClean="0"/>
              <a:t>27/03/2020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967F9B-9E88-49EC-A5E9-C35AE2578CAD}" type="slidenum">
              <a:rPr lang="en-GB" smtClean="0"/>
              <a:t>‹#›</a:t>
            </a:fld>
            <a:endParaRPr lang="en-GB"/>
          </a:p>
        </p:txBody>
      </p:sp>
    </p:spTree>
    <p:extLst>
      <p:ext uri="{BB962C8B-B14F-4D97-AF65-F5344CB8AC3E}">
        <p14:creationId xmlns:p14="http://schemas.microsoft.com/office/powerpoint/2010/main" val="97766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7E304-C039-467B-9CAF-5695308D7AE2}" type="datetimeFigureOut">
              <a:rPr lang="en-GB" smtClean="0"/>
              <a:t>27/03/2020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967F9B-9E88-49EC-A5E9-C35AE2578CAD}" type="slidenum">
              <a:rPr lang="en-GB" smtClean="0"/>
              <a:t>‹#›</a:t>
            </a:fld>
            <a:endParaRPr lang="en-GB"/>
          </a:p>
        </p:txBody>
      </p:sp>
    </p:spTree>
    <p:extLst>
      <p:ext uri="{BB962C8B-B14F-4D97-AF65-F5344CB8AC3E}">
        <p14:creationId xmlns:p14="http://schemas.microsoft.com/office/powerpoint/2010/main" val="113652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F7E304-C039-467B-9CAF-5695308D7AE2}"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967F9B-9E88-49EC-A5E9-C35AE2578CAD}" type="slidenum">
              <a:rPr lang="en-GB" smtClean="0"/>
              <a:t>‹#›</a:t>
            </a:fld>
            <a:endParaRPr lang="en-GB"/>
          </a:p>
        </p:txBody>
      </p:sp>
    </p:spTree>
    <p:extLst>
      <p:ext uri="{BB962C8B-B14F-4D97-AF65-F5344CB8AC3E}">
        <p14:creationId xmlns:p14="http://schemas.microsoft.com/office/powerpoint/2010/main" val="1240866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F7E304-C039-467B-9CAF-5695308D7AE2}"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967F9B-9E88-49EC-A5E9-C35AE2578CAD}" type="slidenum">
              <a:rPr lang="en-GB" smtClean="0"/>
              <a:t>‹#›</a:t>
            </a:fld>
            <a:endParaRPr lang="en-GB"/>
          </a:p>
        </p:txBody>
      </p:sp>
    </p:spTree>
    <p:extLst>
      <p:ext uri="{BB962C8B-B14F-4D97-AF65-F5344CB8AC3E}">
        <p14:creationId xmlns:p14="http://schemas.microsoft.com/office/powerpoint/2010/main" val="314822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7E304-C039-467B-9CAF-5695308D7AE2}" type="datetimeFigureOut">
              <a:rPr lang="en-GB" smtClean="0"/>
              <a:t>27/03/2020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67F9B-9E88-49EC-A5E9-C35AE2578CAD}" type="slidenum">
              <a:rPr lang="en-GB" smtClean="0"/>
              <a:t>‹#›</a:t>
            </a:fld>
            <a:endParaRPr lang="en-GB"/>
          </a:p>
        </p:txBody>
      </p:sp>
    </p:spTree>
    <p:extLst>
      <p:ext uri="{BB962C8B-B14F-4D97-AF65-F5344CB8AC3E}">
        <p14:creationId xmlns:p14="http://schemas.microsoft.com/office/powerpoint/2010/main" val="2014121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791954" y="183144"/>
          <a:ext cx="8389224" cy="6497320"/>
        </p:xfrm>
        <a:graphic>
          <a:graphicData uri="http://schemas.openxmlformats.org/drawingml/2006/table">
            <a:tbl>
              <a:tblPr firstRow="1" bandRow="1">
                <a:tableStyleId>{5C22544A-7EE6-4342-B048-85BDC9FD1C3A}</a:tableStyleId>
              </a:tblPr>
              <a:tblGrid>
                <a:gridCol w="2796408">
                  <a:extLst>
                    <a:ext uri="{9D8B030D-6E8A-4147-A177-3AD203B41FA5}">
                      <a16:colId xmlns:a16="http://schemas.microsoft.com/office/drawing/2014/main" val="3096561366"/>
                    </a:ext>
                  </a:extLst>
                </a:gridCol>
                <a:gridCol w="2796408">
                  <a:extLst>
                    <a:ext uri="{9D8B030D-6E8A-4147-A177-3AD203B41FA5}">
                      <a16:colId xmlns:a16="http://schemas.microsoft.com/office/drawing/2014/main" val="699507068"/>
                    </a:ext>
                  </a:extLst>
                </a:gridCol>
                <a:gridCol w="2796408">
                  <a:extLst>
                    <a:ext uri="{9D8B030D-6E8A-4147-A177-3AD203B41FA5}">
                      <a16:colId xmlns:a16="http://schemas.microsoft.com/office/drawing/2014/main" val="741057340"/>
                    </a:ext>
                  </a:extLst>
                </a:gridCol>
              </a:tblGrid>
              <a:tr h="370840">
                <a:tc gridSpan="3">
                  <a:txBody>
                    <a:bodyPr/>
                    <a:lstStyle/>
                    <a:p>
                      <a:pPr algn="ctr"/>
                      <a:r>
                        <a:rPr lang="en-GB" dirty="0">
                          <a:solidFill>
                            <a:schemeClr val="tx1"/>
                          </a:solidFill>
                        </a:rPr>
                        <a:t>Remember to put your calculation into the column format and follow the</a:t>
                      </a:r>
                      <a:r>
                        <a:rPr lang="en-GB" baseline="0" dirty="0">
                          <a:solidFill>
                            <a:schemeClr val="tx1"/>
                          </a:solidFill>
                        </a:rPr>
                        <a:t> steps we discussed in lessons. </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1810140"/>
                  </a:ext>
                </a:extLst>
              </a:tr>
              <a:tr h="370840">
                <a:tc>
                  <a:txBody>
                    <a:bodyPr/>
                    <a:lstStyle/>
                    <a:p>
                      <a:r>
                        <a:rPr lang="en-GB" dirty="0">
                          <a:solidFill>
                            <a:schemeClr val="tx1"/>
                          </a:solidFill>
                        </a:rPr>
                        <a:t>Hard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Harder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Hardest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829628"/>
                  </a:ext>
                </a:extLst>
              </a:tr>
              <a:tr h="370840">
                <a:tc>
                  <a:txBody>
                    <a:bodyPr/>
                    <a:lstStyle/>
                    <a:p>
                      <a:r>
                        <a:rPr lang="en-GB" sz="1200" dirty="0">
                          <a:solidFill>
                            <a:schemeClr val="tx1"/>
                          </a:solidFill>
                        </a:rPr>
                        <a:t>1.  14 + 5 =</a:t>
                      </a:r>
                    </a:p>
                    <a:p>
                      <a:r>
                        <a:rPr lang="en-GB" sz="1200" dirty="0">
                          <a:solidFill>
                            <a:schemeClr val="tx1"/>
                          </a:solidFill>
                        </a:rPr>
                        <a:t>2.  27 + 6 = </a:t>
                      </a:r>
                    </a:p>
                    <a:p>
                      <a:r>
                        <a:rPr lang="en-GB" sz="1200" dirty="0">
                          <a:solidFill>
                            <a:schemeClr val="tx1"/>
                          </a:solidFill>
                        </a:rPr>
                        <a:t>3.  19 + 4 = </a:t>
                      </a:r>
                    </a:p>
                    <a:p>
                      <a:pPr marL="228600" indent="-228600">
                        <a:buAutoNum type="arabicPeriod" startAt="4"/>
                      </a:pPr>
                      <a:r>
                        <a:rPr lang="en-GB" sz="1200" dirty="0">
                          <a:solidFill>
                            <a:schemeClr val="tx1"/>
                          </a:solidFill>
                        </a:rPr>
                        <a:t>22 + 7 = </a:t>
                      </a:r>
                    </a:p>
                    <a:p>
                      <a:r>
                        <a:rPr lang="en-GB" sz="1200" dirty="0">
                          <a:solidFill>
                            <a:schemeClr val="tx1"/>
                          </a:solidFill>
                        </a:rPr>
                        <a:t>5.  42 + 8 =</a:t>
                      </a:r>
                    </a:p>
                    <a:p>
                      <a:r>
                        <a:rPr lang="en-GB" sz="1200" dirty="0">
                          <a:solidFill>
                            <a:schemeClr val="tx1"/>
                          </a:solidFill>
                        </a:rPr>
                        <a:t>6.</a:t>
                      </a:r>
                      <a:r>
                        <a:rPr lang="en-GB" sz="1200" baseline="0" dirty="0">
                          <a:solidFill>
                            <a:schemeClr val="tx1"/>
                          </a:solidFill>
                        </a:rPr>
                        <a:t>  66 + 7 = </a:t>
                      </a:r>
                    </a:p>
                    <a:p>
                      <a:r>
                        <a:rPr lang="en-GB" sz="1200" baseline="0" dirty="0">
                          <a:solidFill>
                            <a:schemeClr val="tx1"/>
                          </a:solidFill>
                        </a:rPr>
                        <a:t>7.  24 + 8 = </a:t>
                      </a:r>
                    </a:p>
                    <a:p>
                      <a:r>
                        <a:rPr lang="en-GB" sz="1200" baseline="0" dirty="0">
                          <a:solidFill>
                            <a:schemeClr val="tx1"/>
                          </a:solidFill>
                        </a:rPr>
                        <a:t>8.  31 + 12 = </a:t>
                      </a:r>
                    </a:p>
                    <a:p>
                      <a:pPr marL="228600" indent="-228600">
                        <a:buAutoNum type="arabicPeriod" startAt="9"/>
                      </a:pPr>
                      <a:r>
                        <a:rPr lang="en-GB" sz="1200" baseline="0" dirty="0">
                          <a:solidFill>
                            <a:schemeClr val="tx1"/>
                          </a:solidFill>
                        </a:rPr>
                        <a:t>16 + 11 =</a:t>
                      </a:r>
                    </a:p>
                    <a:p>
                      <a:r>
                        <a:rPr lang="en-GB" sz="1200" baseline="0" dirty="0">
                          <a:solidFill>
                            <a:schemeClr val="tx1"/>
                          </a:solidFill>
                        </a:rPr>
                        <a:t>10.  19  + 10 =</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rabicPeriod"/>
                      </a:pPr>
                      <a:r>
                        <a:rPr lang="en-GB" sz="1200" dirty="0">
                          <a:solidFill>
                            <a:schemeClr val="tx1"/>
                          </a:solidFill>
                        </a:rPr>
                        <a:t>16 + 12</a:t>
                      </a:r>
                      <a:r>
                        <a:rPr lang="en-GB" sz="1200" baseline="0" dirty="0">
                          <a:solidFill>
                            <a:schemeClr val="tx1"/>
                          </a:solidFill>
                        </a:rPr>
                        <a:t> = </a:t>
                      </a:r>
                    </a:p>
                    <a:p>
                      <a:pPr marL="228600" indent="-228600">
                        <a:buAutoNum type="arabicPeriod"/>
                      </a:pPr>
                      <a:r>
                        <a:rPr lang="en-GB" sz="1200" baseline="0" dirty="0">
                          <a:solidFill>
                            <a:schemeClr val="tx1"/>
                          </a:solidFill>
                        </a:rPr>
                        <a:t> 27 + 12 = </a:t>
                      </a:r>
                    </a:p>
                    <a:p>
                      <a:pPr marL="228600" indent="-228600">
                        <a:buAutoNum type="arabicPeriod"/>
                      </a:pPr>
                      <a:r>
                        <a:rPr lang="en-GB" sz="1200" baseline="0" dirty="0">
                          <a:solidFill>
                            <a:schemeClr val="tx1"/>
                          </a:solidFill>
                        </a:rPr>
                        <a:t> 38 + 13 = </a:t>
                      </a:r>
                    </a:p>
                    <a:p>
                      <a:pPr marL="228600" indent="-228600">
                        <a:buAutoNum type="arabicPeriod"/>
                      </a:pPr>
                      <a:r>
                        <a:rPr lang="en-GB" sz="1200" baseline="0" dirty="0">
                          <a:solidFill>
                            <a:schemeClr val="tx1"/>
                          </a:solidFill>
                        </a:rPr>
                        <a:t> 47 + 22 = </a:t>
                      </a:r>
                    </a:p>
                    <a:p>
                      <a:pPr marL="228600" indent="-228600">
                        <a:buAutoNum type="arabicPeriod"/>
                      </a:pPr>
                      <a:r>
                        <a:rPr lang="en-GB" sz="1200" baseline="0" dirty="0">
                          <a:solidFill>
                            <a:schemeClr val="tx1"/>
                          </a:solidFill>
                        </a:rPr>
                        <a:t>43 + 18 = </a:t>
                      </a:r>
                    </a:p>
                    <a:p>
                      <a:pPr marL="228600" indent="-228600">
                        <a:buAutoNum type="arabicPeriod"/>
                      </a:pPr>
                      <a:r>
                        <a:rPr lang="en-GB" sz="1200" baseline="0" dirty="0">
                          <a:solidFill>
                            <a:schemeClr val="tx1"/>
                          </a:solidFill>
                        </a:rPr>
                        <a:t> 18 + 39 = </a:t>
                      </a:r>
                    </a:p>
                    <a:p>
                      <a:pPr marL="228600" indent="-228600">
                        <a:buAutoNum type="arabicPeriod"/>
                      </a:pPr>
                      <a:r>
                        <a:rPr lang="en-GB" sz="1200" baseline="0" dirty="0">
                          <a:solidFill>
                            <a:schemeClr val="tx1"/>
                          </a:solidFill>
                        </a:rPr>
                        <a:t> 87 + 54 =</a:t>
                      </a:r>
                    </a:p>
                    <a:p>
                      <a:pPr marL="228600" indent="-228600">
                        <a:buAutoNum type="arabicPeriod"/>
                      </a:pPr>
                      <a:r>
                        <a:rPr lang="en-GB" sz="1200" baseline="0" dirty="0">
                          <a:solidFill>
                            <a:schemeClr val="tx1"/>
                          </a:solidFill>
                        </a:rPr>
                        <a:t>72 + 86 =  </a:t>
                      </a:r>
                    </a:p>
                    <a:p>
                      <a:pPr marL="228600" indent="-228600">
                        <a:buAutoNum type="arabicPeriod"/>
                      </a:pPr>
                      <a:r>
                        <a:rPr lang="en-GB" sz="1200" baseline="0" dirty="0">
                          <a:solidFill>
                            <a:schemeClr val="tx1"/>
                          </a:solidFill>
                        </a:rPr>
                        <a:t> 23 + 45 = </a:t>
                      </a:r>
                    </a:p>
                    <a:p>
                      <a:pPr marL="228600" indent="-228600">
                        <a:buAutoNum type="arabicPeriod"/>
                      </a:pPr>
                      <a:r>
                        <a:rPr lang="en-GB" sz="1200" baseline="0" dirty="0">
                          <a:solidFill>
                            <a:schemeClr val="tx1"/>
                          </a:solidFill>
                        </a:rPr>
                        <a:t> 63  + 86 = </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rabicPeriod"/>
                      </a:pPr>
                      <a:r>
                        <a:rPr lang="en-GB" sz="1200" dirty="0">
                          <a:solidFill>
                            <a:schemeClr val="tx1"/>
                          </a:solidFill>
                        </a:rPr>
                        <a:t>249 + 123</a:t>
                      </a:r>
                    </a:p>
                    <a:p>
                      <a:r>
                        <a:rPr lang="en-GB" sz="1200" dirty="0">
                          <a:solidFill>
                            <a:schemeClr val="tx1"/>
                          </a:solidFill>
                        </a:rPr>
                        <a:t>2. 347 + 187</a:t>
                      </a:r>
                      <a:r>
                        <a:rPr lang="en-GB" sz="1200" baseline="0" dirty="0">
                          <a:solidFill>
                            <a:schemeClr val="tx1"/>
                          </a:solidFill>
                        </a:rPr>
                        <a:t> = </a:t>
                      </a:r>
                      <a:endParaRPr lang="en-GB" sz="1200" dirty="0">
                        <a:solidFill>
                          <a:schemeClr val="tx1"/>
                        </a:solidFill>
                      </a:endParaRPr>
                    </a:p>
                    <a:p>
                      <a:r>
                        <a:rPr lang="en-GB" sz="1200" dirty="0">
                          <a:solidFill>
                            <a:schemeClr val="tx1"/>
                          </a:solidFill>
                        </a:rPr>
                        <a:t>3. 542 + 157 =</a:t>
                      </a:r>
                    </a:p>
                    <a:p>
                      <a:r>
                        <a:rPr lang="en-GB" sz="1200" dirty="0">
                          <a:solidFill>
                            <a:schemeClr val="tx1"/>
                          </a:solidFill>
                        </a:rPr>
                        <a:t>4. 653 + 152 = </a:t>
                      </a:r>
                    </a:p>
                    <a:p>
                      <a:r>
                        <a:rPr lang="en-GB" sz="1200" dirty="0">
                          <a:solidFill>
                            <a:schemeClr val="tx1"/>
                          </a:solidFill>
                        </a:rPr>
                        <a:t>5.</a:t>
                      </a:r>
                      <a:r>
                        <a:rPr lang="en-GB" sz="1200" baseline="0" dirty="0">
                          <a:solidFill>
                            <a:schemeClr val="tx1"/>
                          </a:solidFill>
                        </a:rPr>
                        <a:t> 368 + 816 =</a:t>
                      </a:r>
                    </a:p>
                    <a:p>
                      <a:pPr marL="228600" indent="-228600">
                        <a:buAutoNum type="arabicPeriod" startAt="6"/>
                      </a:pPr>
                      <a:r>
                        <a:rPr lang="en-GB" sz="1200" baseline="0" dirty="0">
                          <a:solidFill>
                            <a:schemeClr val="tx1"/>
                          </a:solidFill>
                        </a:rPr>
                        <a:t>352 + 184 = </a:t>
                      </a:r>
                    </a:p>
                    <a:p>
                      <a:pPr marL="228600" indent="-228600">
                        <a:buAutoNum type="arabicPeriod" startAt="7"/>
                      </a:pPr>
                      <a:r>
                        <a:rPr lang="en-GB" sz="1200" baseline="0" dirty="0">
                          <a:solidFill>
                            <a:schemeClr val="tx1"/>
                          </a:solidFill>
                        </a:rPr>
                        <a:t>371 + 373 = </a:t>
                      </a:r>
                    </a:p>
                    <a:p>
                      <a:r>
                        <a:rPr lang="en-GB" sz="1200" baseline="0" dirty="0">
                          <a:solidFill>
                            <a:schemeClr val="tx1"/>
                          </a:solidFill>
                        </a:rPr>
                        <a:t>8. 654 + 472 =</a:t>
                      </a:r>
                    </a:p>
                    <a:p>
                      <a:pPr marL="228600" indent="-228600">
                        <a:buAutoNum type="arabicPeriod" startAt="9"/>
                      </a:pPr>
                      <a:r>
                        <a:rPr lang="en-GB" sz="1200" baseline="0" dirty="0">
                          <a:solidFill>
                            <a:schemeClr val="tx1"/>
                          </a:solidFill>
                        </a:rPr>
                        <a:t>481 + 173 =</a:t>
                      </a:r>
                    </a:p>
                    <a:p>
                      <a:r>
                        <a:rPr lang="en-GB" sz="1200" baseline="0" dirty="0">
                          <a:solidFill>
                            <a:schemeClr val="tx1"/>
                          </a:solidFill>
                        </a:rPr>
                        <a:t>10. 632 + 834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7657234"/>
                  </a:ext>
                </a:extLst>
              </a:tr>
              <a:tr h="370840">
                <a:tc gridSpan="3">
                  <a:txBody>
                    <a:bodyPr/>
                    <a:lstStyle/>
                    <a:p>
                      <a:r>
                        <a:rPr lang="en-GB" sz="1200" dirty="0">
                          <a:solidFill>
                            <a:schemeClr val="tx1"/>
                          </a:solidFill>
                        </a:rPr>
                        <a:t>Herculean:</a:t>
                      </a:r>
                      <a:r>
                        <a:rPr lang="en-GB" sz="1200" baseline="0" dirty="0">
                          <a:solidFill>
                            <a:schemeClr val="tx1"/>
                          </a:solidFill>
                        </a:rPr>
                        <a:t> </a:t>
                      </a:r>
                    </a:p>
                    <a:p>
                      <a:r>
                        <a:rPr lang="en-GB" sz="1200" kern="1200" dirty="0">
                          <a:solidFill>
                            <a:schemeClr val="dk1"/>
                          </a:solidFill>
                          <a:effectLst/>
                          <a:latin typeface="+mn-lt"/>
                          <a:ea typeface="+mn-ea"/>
                          <a:cs typeface="+mn-cs"/>
                        </a:rPr>
                        <a:t> </a:t>
                      </a:r>
                    </a:p>
                    <a:p>
                      <a:r>
                        <a:rPr lang="en-GB" sz="1200" kern="1200" dirty="0">
                          <a:solidFill>
                            <a:schemeClr val="dk1"/>
                          </a:solidFill>
                          <a:effectLst/>
                          <a:latin typeface="+mn-lt"/>
                          <a:ea typeface="+mn-ea"/>
                          <a:cs typeface="+mn-cs"/>
                        </a:rPr>
                        <a:t>John has 158 toy cars and Tom has 278 toy cars, how many toy cars do they have altogether? Rob then brings a long another 159 How many do they all now have together?</a:t>
                      </a:r>
                    </a:p>
                    <a:p>
                      <a:r>
                        <a:rPr lang="en-GB" sz="1200" kern="1200" dirty="0">
                          <a:solidFill>
                            <a:schemeClr val="dk1"/>
                          </a:solidFill>
                          <a:effectLst/>
                          <a:latin typeface="+mn-lt"/>
                          <a:ea typeface="+mn-ea"/>
                          <a:cs typeface="+mn-cs"/>
                        </a:rPr>
                        <a:t> </a:t>
                      </a:r>
                    </a:p>
                    <a:p>
                      <a:r>
                        <a:rPr lang="en-GB" sz="1200" kern="1200" dirty="0">
                          <a:solidFill>
                            <a:schemeClr val="dk1"/>
                          </a:solidFill>
                          <a:effectLst/>
                          <a:latin typeface="+mn-lt"/>
                          <a:ea typeface="+mn-ea"/>
                          <a:cs typeface="+mn-cs"/>
                        </a:rPr>
                        <a:t>One farmer has 336 lambs and another has 287. How many lambs do the two farmers have together? 896 sheep wonder in to the first farmer’s field, how many do they have now?</a:t>
                      </a:r>
                    </a:p>
                    <a:p>
                      <a:r>
                        <a:rPr lang="en-GB" sz="1200" kern="1200" dirty="0">
                          <a:solidFill>
                            <a:schemeClr val="dk1"/>
                          </a:solidFill>
                          <a:effectLst/>
                          <a:latin typeface="+mn-lt"/>
                          <a:ea typeface="+mn-ea"/>
                          <a:cs typeface="+mn-cs"/>
                        </a:rPr>
                        <a:t> </a:t>
                      </a:r>
                    </a:p>
                    <a:p>
                      <a:r>
                        <a:rPr lang="en-GB" sz="1200" kern="1200" dirty="0">
                          <a:solidFill>
                            <a:schemeClr val="dk1"/>
                          </a:solidFill>
                          <a:effectLst/>
                          <a:latin typeface="+mn-lt"/>
                          <a:ea typeface="+mn-ea"/>
                          <a:cs typeface="+mn-cs"/>
                        </a:rPr>
                        <a:t>A grocer sold 127 bags of sweets on Monday, 135 bags on Tuesday and 218 bags on Wednesday. How many did they sell in those three days? </a:t>
                      </a:r>
                    </a:p>
                    <a:p>
                      <a:r>
                        <a:rPr lang="en-GB" sz="1200" kern="1200" dirty="0">
                          <a:solidFill>
                            <a:schemeClr val="dk1"/>
                          </a:solidFill>
                          <a:effectLst/>
                          <a:latin typeface="+mn-lt"/>
                          <a:ea typeface="+mn-ea"/>
                          <a:cs typeface="+mn-cs"/>
                        </a:rPr>
                        <a:t> </a:t>
                      </a:r>
                    </a:p>
                    <a:p>
                      <a:r>
                        <a:rPr lang="en-GB" sz="1200" kern="1200" dirty="0">
                          <a:solidFill>
                            <a:schemeClr val="dk1"/>
                          </a:solidFill>
                          <a:effectLst/>
                          <a:latin typeface="+mn-lt"/>
                          <a:ea typeface="+mn-ea"/>
                          <a:cs typeface="+mn-cs"/>
                        </a:rPr>
                        <a:t>An orchard contains 925 apple trees, 112 pear trees and 782 plum trees. How many trees are in the orchard? </a:t>
                      </a:r>
                    </a:p>
                    <a:p>
                      <a:r>
                        <a:rPr lang="en-GB" sz="1200" kern="1200" dirty="0">
                          <a:solidFill>
                            <a:schemeClr val="dk1"/>
                          </a:solidFill>
                          <a:effectLst/>
                          <a:latin typeface="+mn-lt"/>
                          <a:ea typeface="+mn-ea"/>
                          <a:cs typeface="+mn-cs"/>
                        </a:rPr>
                        <a:t> </a:t>
                      </a:r>
                    </a:p>
                    <a:p>
                      <a:r>
                        <a:rPr lang="en-GB" sz="1200" kern="1200" dirty="0">
                          <a:solidFill>
                            <a:schemeClr val="dk1"/>
                          </a:solidFill>
                          <a:effectLst/>
                          <a:latin typeface="+mn-lt"/>
                          <a:ea typeface="+mn-ea"/>
                          <a:cs typeface="+mn-cs"/>
                        </a:rPr>
                        <a:t>A man bought a pack of 150 balloons. Then he bought a pack of 423 streamers and 157 banners for a party. How many decorations did he buy altogether? </a:t>
                      </a:r>
                    </a:p>
                    <a:p>
                      <a:r>
                        <a:rPr lang="en-GB" sz="1200" kern="1200" dirty="0">
                          <a:solidFill>
                            <a:schemeClr val="dk1"/>
                          </a:solidFill>
                          <a:effectLst/>
                          <a:latin typeface="+mn-lt"/>
                          <a:ea typeface="+mn-ea"/>
                          <a:cs typeface="+mn-cs"/>
                        </a:rPr>
                        <a:t> </a:t>
                      </a:r>
                    </a:p>
                    <a:p>
                      <a:r>
                        <a:rPr lang="en-GB" sz="1200" kern="1200" dirty="0">
                          <a:solidFill>
                            <a:schemeClr val="dk1"/>
                          </a:solidFill>
                          <a:effectLst/>
                          <a:latin typeface="+mn-lt"/>
                          <a:ea typeface="+mn-ea"/>
                          <a:cs typeface="+mn-cs"/>
                        </a:rPr>
                        <a:t>Yesterday, a shipping company delivered 547 letters and 388 parcels. How many items did the company deliver altogether? The following day it delivered 987 letters and 478 parcels. How many items did the company deliver in the two days?</a:t>
                      </a:r>
                    </a:p>
                    <a:p>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1465982"/>
                  </a:ext>
                </a:extLst>
              </a:tr>
            </a:tbl>
          </a:graphicData>
        </a:graphic>
      </p:graphicFrame>
    </p:spTree>
    <p:extLst>
      <p:ext uri="{BB962C8B-B14F-4D97-AF65-F5344CB8AC3E}">
        <p14:creationId xmlns:p14="http://schemas.microsoft.com/office/powerpoint/2010/main" val="2483951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Words>
  <Application>Microsoft Office PowerPoint</Application>
  <PresentationFormat>Widescreen</PresentationFormat>
  <Paragraphs>47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Iver Village Junior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Ellie Couves</dc:creator>
  <cp:lastModifiedBy>Ellie Couves</cp:lastModifiedBy>
  <cp:revision>1</cp:revision>
  <dcterms:created xsi:type="dcterms:W3CDTF">2020-03-27T09:40:47Z</dcterms:created>
  <dcterms:modified xsi:type="dcterms:W3CDTF">2020-03-27T09:41:15Z</dcterms:modified>
</cp:coreProperties>
</file>