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18"/>
  </p:handoutMasterIdLst>
  <p:sldIdLst>
    <p:sldId id="267" r:id="rId2"/>
    <p:sldId id="263" r:id="rId3"/>
    <p:sldId id="264" r:id="rId4"/>
    <p:sldId id="324" r:id="rId5"/>
    <p:sldId id="316" r:id="rId6"/>
    <p:sldId id="320" r:id="rId7"/>
    <p:sldId id="308" r:id="rId8"/>
    <p:sldId id="321" r:id="rId9"/>
    <p:sldId id="310" r:id="rId10"/>
    <p:sldId id="291" r:id="rId11"/>
    <p:sldId id="322" r:id="rId12"/>
    <p:sldId id="317" r:id="rId13"/>
    <p:sldId id="323" r:id="rId14"/>
    <p:sldId id="292" r:id="rId15"/>
    <p:sldId id="319" r:id="rId16"/>
    <p:sldId id="293" r:id="rId17"/>
  </p:sldIdLst>
  <p:sldSz cx="9144000" cy="6858000" type="screen4x3"/>
  <p:notesSz cx="6858000" cy="9144000"/>
  <p:embeddedFontLst>
    <p:embeddedFont>
      <p:font typeface="Twinkl SemiBold" charset="0"/>
      <p:bold r:id="rId19"/>
    </p:embeddedFont>
    <p:embeddedFont>
      <p:font typeface="Tuffy" panose="020B0603060100000000" charset="0"/>
      <p:regular r:id="rId20"/>
      <p:bold r:id="rId21"/>
      <p:italic r:id="rId22"/>
      <p:boldItalic r:id="rId23"/>
    </p:embeddedFont>
    <p:embeddedFont>
      <p:font typeface="Twinkl" panose="020B0604020202020204" charset="0"/>
      <p:regular r:id="rId24"/>
      <p:bold r:id="rId25"/>
    </p:embeddedFont>
    <p:embeddedFont>
      <p:font typeface="Sassoon Infant Rg" panose="02000503030000020003" charset="0"/>
      <p:regular r:id="rId26"/>
      <p:bold r:id="rId27"/>
    </p:embeddedFont>
    <p:embeddedFont>
      <p:font typeface="Calibri" panose="020F0502020204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17" userDrawn="1">
          <p15:clr>
            <a:srgbClr val="A4A3A4"/>
          </p15:clr>
        </p15:guide>
        <p15:guide id="5" orient="horz" pos="3997" userDrawn="1">
          <p15:clr>
            <a:srgbClr val="A4A3A4"/>
          </p15:clr>
        </p15:guide>
        <p15:guide id="6" pos="5443" userDrawn="1">
          <p15:clr>
            <a:srgbClr val="A4A3A4"/>
          </p15:clr>
        </p15:guide>
        <p15:guide id="7" orient="horz" pos="323" userDrawn="1">
          <p15:clr>
            <a:srgbClr val="A4A3A4"/>
          </p15:clr>
        </p15:guide>
        <p15:guide id="8" pos="476" userDrawn="1">
          <p15:clr>
            <a:srgbClr val="A4A3A4"/>
          </p15:clr>
        </p15:guide>
        <p15:guide id="9" orient="horz" pos="459"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541"/>
    <a:srgbClr val="08743A"/>
    <a:srgbClr val="7768AD"/>
    <a:srgbClr val="653B8F"/>
    <a:srgbClr val="EE7919"/>
    <a:srgbClr val="C1CBF7"/>
    <a:srgbClr val="86CCCE"/>
    <a:srgbClr val="B2B2B2"/>
    <a:srgbClr val="AD8CC0"/>
    <a:srgbClr val="FEFB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5" autoAdjust="0"/>
    <p:restoredTop sz="94660"/>
  </p:normalViewPr>
  <p:slideViewPr>
    <p:cSldViewPr snapToGrid="0" showGuides="1">
      <p:cViewPr varScale="1">
        <p:scale>
          <a:sx n="73" d="100"/>
          <a:sy n="73" d="100"/>
        </p:scale>
        <p:origin x="1116" y="60"/>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85" d="100"/>
          <a:sy n="85" d="100"/>
        </p:scale>
        <p:origin x="3144"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01/05/2020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mn-lt"/>
                <a:ea typeface="Twinkl"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537040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6" name="Title 1"/>
          <p:cNvSpPr>
            <a:spLocks noGrp="1"/>
          </p:cNvSpPr>
          <p:nvPr>
            <p:ph type="title"/>
          </p:nvPr>
        </p:nvSpPr>
        <p:spPr>
          <a:xfrm>
            <a:off x="457198" y="485774"/>
            <a:ext cx="8220075" cy="1199094"/>
          </a:xfrm>
        </p:spPr>
        <p:txBody>
          <a:bodyPr>
            <a:normAutofit/>
          </a:bodyPr>
          <a:lstStyle>
            <a:lvl1pPr>
              <a:defRPr sz="4000" b="1">
                <a:latin typeface="+mj-lt"/>
              </a:defRPr>
            </a:lvl1pPr>
          </a:lstStyle>
          <a:p>
            <a:r>
              <a:rPr lang="en-US"/>
              <a:t>Click to edit Master title style</a:t>
            </a:r>
            <a:endParaRPr lang="en-US" dirty="0"/>
          </a:p>
        </p:txBody>
      </p:sp>
      <p:sp>
        <p:nvSpPr>
          <p:cNvPr id="7" name="Content Placeholder 2"/>
          <p:cNvSpPr>
            <a:spLocks noGrp="1"/>
          </p:cNvSpPr>
          <p:nvPr>
            <p:ph idx="1"/>
          </p:nvPr>
        </p:nvSpPr>
        <p:spPr>
          <a:xfrm>
            <a:off x="457197" y="1837268"/>
            <a:ext cx="8220075" cy="4558770"/>
          </a:xfrm>
        </p:spPr>
        <p:txBody>
          <a:bodyPr/>
          <a:lstStyle>
            <a:lvl1pPr>
              <a:defRPr sz="1800">
                <a:latin typeface="+mn-lt"/>
                <a:ea typeface="Twinkl" pitchFamily="2" charset="0"/>
              </a:defRPr>
            </a:lvl1pPr>
            <a:lvl2pPr>
              <a:defRPr sz="1600">
                <a:latin typeface="+mn-lt"/>
                <a:ea typeface="Twinkl" pitchFamily="2" charset="0"/>
              </a:defRPr>
            </a:lvl2pPr>
            <a:lvl3pPr>
              <a:defRPr sz="1400">
                <a:latin typeface="+mn-lt"/>
                <a:ea typeface="Twinkl" pitchFamily="2" charset="0"/>
              </a:defRPr>
            </a:lvl3pPr>
            <a:lvl4pPr>
              <a:defRPr sz="1400">
                <a:latin typeface="+mn-lt"/>
                <a:ea typeface="Twinkl" pitchFamily="2" charset="0"/>
              </a:defRPr>
            </a:lvl4pPr>
            <a:lvl5pPr>
              <a:defRPr sz="1400">
                <a:latin typeface="+mn-lt"/>
                <a:ea typeface="Twinkl"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7523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a:t>Edit Master text styles</a:t>
            </a:r>
          </a:p>
        </p:txBody>
      </p:sp>
    </p:spTree>
    <p:extLst>
      <p:ext uri="{BB962C8B-B14F-4D97-AF65-F5344CB8AC3E}">
        <p14:creationId xmlns:p14="http://schemas.microsoft.com/office/powerpoint/2010/main" val="2563648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472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ole Clas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Whole Clas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444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ividual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Individual Work"/>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201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ir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Pair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6653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lking Partner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Talking Partner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040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Group Work"/>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1761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ntal and Oral Starter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411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ssesment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8794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0" r:id="rId6"/>
    <p:sldLayoutId id="2147483671" r:id="rId7"/>
    <p:sldLayoutId id="2147483672" r:id="rId8"/>
    <p:sldLayoutId id="2147483673" r:id="rId9"/>
    <p:sldLayoutId id="2147483663" r:id="rId10"/>
    <p:sldLayoutId id="2147483664" r:id="rId11"/>
    <p:sldLayoutId id="2147483665" r:id="rId12"/>
    <p:sldLayoutId id="2147483666" r:id="rId13"/>
  </p:sldLayoutIdLst>
  <p:txStyles>
    <p:titleStyle>
      <a:lvl1pPr algn="l" defTabSz="914400" rtl="0" eaLnBrk="1" latinLnBrk="0" hangingPunct="1">
        <a:lnSpc>
          <a:spcPct val="90000"/>
        </a:lnSpc>
        <a:spcBef>
          <a:spcPct val="0"/>
        </a:spcBef>
        <a:buNone/>
        <a:defRPr sz="4000" kern="1200">
          <a:solidFill>
            <a:srgbClr val="1C1C1C"/>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mn-lt"/>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mn-lt"/>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mn-lt"/>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mn-lt"/>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mn-lt"/>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87517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Fleming's Discovery</a:t>
            </a:r>
          </a:p>
        </p:txBody>
      </p:sp>
      <p:grpSp>
        <p:nvGrpSpPr>
          <p:cNvPr id="4" name="Group 3">
            <a:extLst>
              <a:ext uri="{FF2B5EF4-FFF2-40B4-BE49-F238E27FC236}">
                <a16:creationId xmlns:a16="http://schemas.microsoft.com/office/drawing/2014/main" id="{6BFA1511-CD80-43BA-BB37-8374228F7C6A}"/>
              </a:ext>
            </a:extLst>
          </p:cNvPr>
          <p:cNvGrpSpPr/>
          <p:nvPr/>
        </p:nvGrpSpPr>
        <p:grpSpPr>
          <a:xfrm>
            <a:off x="708205" y="1713505"/>
            <a:ext cx="7680145" cy="1344020"/>
            <a:chOff x="708205" y="2194556"/>
            <a:chExt cx="7680145" cy="1344020"/>
          </a:xfrm>
        </p:grpSpPr>
        <p:grpSp>
          <p:nvGrpSpPr>
            <p:cNvPr id="5" name="Group 4">
              <a:extLst>
                <a:ext uri="{FF2B5EF4-FFF2-40B4-BE49-F238E27FC236}">
                  <a16:creationId xmlns:a16="http://schemas.microsoft.com/office/drawing/2014/main" id="{34EA961D-AFDC-4446-9F62-93EEEF7C0510}"/>
                </a:ext>
              </a:extLst>
            </p:cNvPr>
            <p:cNvGrpSpPr/>
            <p:nvPr/>
          </p:nvGrpSpPr>
          <p:grpSpPr>
            <a:xfrm>
              <a:off x="708205" y="2194556"/>
              <a:ext cx="7680145" cy="1344020"/>
              <a:chOff x="708205" y="1584959"/>
              <a:chExt cx="7680145" cy="1344020"/>
            </a:xfrm>
          </p:grpSpPr>
          <p:sp>
            <p:nvSpPr>
              <p:cNvPr id="7" name="Rectangle 6">
                <a:extLst>
                  <a:ext uri="{FF2B5EF4-FFF2-40B4-BE49-F238E27FC236}">
                    <a16:creationId xmlns:a16="http://schemas.microsoft.com/office/drawing/2014/main" id="{5CC4DBC6-E7C0-48CC-A5B6-9304A5D26698}"/>
                  </a:ext>
                </a:extLst>
              </p:cNvPr>
              <p:cNvSpPr/>
              <p:nvPr/>
            </p:nvSpPr>
            <p:spPr>
              <a:xfrm>
                <a:off x="755650" y="1584959"/>
                <a:ext cx="7632700" cy="1344020"/>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8" name="Rectangle 7">
                <a:extLst>
                  <a:ext uri="{FF2B5EF4-FFF2-40B4-BE49-F238E27FC236}">
                    <a16:creationId xmlns:a16="http://schemas.microsoft.com/office/drawing/2014/main" id="{CAFA9B78-7B4E-4FAB-B536-6CFBCD676F92}"/>
                  </a:ext>
                </a:extLst>
              </p:cNvPr>
              <p:cNvSpPr/>
              <p:nvPr/>
            </p:nvSpPr>
            <p:spPr>
              <a:xfrm rot="2700000">
                <a:off x="708205" y="2209811"/>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6" name="TextBox 5">
              <a:extLst>
                <a:ext uri="{FF2B5EF4-FFF2-40B4-BE49-F238E27FC236}">
                  <a16:creationId xmlns:a16="http://schemas.microsoft.com/office/drawing/2014/main" id="{4E9FF12E-21DD-46CE-B60C-86402E878302}"/>
                </a:ext>
              </a:extLst>
            </p:cNvPr>
            <p:cNvSpPr txBox="1"/>
            <p:nvPr/>
          </p:nvSpPr>
          <p:spPr>
            <a:xfrm>
              <a:off x="896982" y="2257228"/>
              <a:ext cx="7256418" cy="1253402"/>
            </a:xfrm>
            <a:prstGeom prst="rect">
              <a:avLst/>
            </a:prstGeom>
            <a:noFill/>
          </p:spPr>
          <p:txBody>
            <a:bodyPr wrap="square" lIns="0" tIns="72000" rIns="0" bIns="72000" rtlCol="0">
              <a:spAutoFit/>
            </a:bodyPr>
            <a:lstStyle/>
            <a:p>
              <a:pPr lvl="0"/>
              <a:r>
                <a:rPr lang="en-GB" dirty="0">
                  <a:solidFill>
                    <a:srgbClr val="1C1C1C"/>
                  </a:solidFill>
                </a:rPr>
                <a:t>Fleming had been on holiday with his family for the whole of August. He was a brilliant scientist, but was known to be very untidy. He had not cleaned up his recent experiments with bacteria when he left for his holiday.</a:t>
              </a:r>
            </a:p>
          </p:txBody>
        </p:sp>
      </p:grpSp>
      <p:pic>
        <p:nvPicPr>
          <p:cNvPr id="10" name="Picture 9">
            <a:extLst>
              <a:ext uri="{FF2B5EF4-FFF2-40B4-BE49-F238E27FC236}">
                <a16:creationId xmlns:a16="http://schemas.microsoft.com/office/drawing/2014/main" id="{EBCEC78C-EB7B-4717-82C6-48543B0FF7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8707" y="3352800"/>
            <a:ext cx="4296761" cy="3295650"/>
          </a:xfrm>
          <a:prstGeom prst="rect">
            <a:avLst/>
          </a:prstGeom>
        </p:spPr>
      </p:pic>
      <p:grpSp>
        <p:nvGrpSpPr>
          <p:cNvPr id="42" name="Group 41">
            <a:extLst>
              <a:ext uri="{FF2B5EF4-FFF2-40B4-BE49-F238E27FC236}">
                <a16:creationId xmlns:a16="http://schemas.microsoft.com/office/drawing/2014/main" id="{A2095A2A-1813-479F-ADF5-E4957FA98F02}"/>
              </a:ext>
            </a:extLst>
          </p:cNvPr>
          <p:cNvGrpSpPr/>
          <p:nvPr/>
        </p:nvGrpSpPr>
        <p:grpSpPr>
          <a:xfrm>
            <a:off x="708205" y="3294654"/>
            <a:ext cx="3930470" cy="1658345"/>
            <a:chOff x="708205" y="2194555"/>
            <a:chExt cx="3930470" cy="1658345"/>
          </a:xfrm>
        </p:grpSpPr>
        <p:grpSp>
          <p:nvGrpSpPr>
            <p:cNvPr id="43" name="Group 42">
              <a:extLst>
                <a:ext uri="{FF2B5EF4-FFF2-40B4-BE49-F238E27FC236}">
                  <a16:creationId xmlns:a16="http://schemas.microsoft.com/office/drawing/2014/main" id="{FCA72DA3-3D3D-41B3-BF51-DF5DF2A220B3}"/>
                </a:ext>
              </a:extLst>
            </p:cNvPr>
            <p:cNvGrpSpPr/>
            <p:nvPr/>
          </p:nvGrpSpPr>
          <p:grpSpPr>
            <a:xfrm>
              <a:off x="708205" y="2194555"/>
              <a:ext cx="3930470" cy="1658345"/>
              <a:chOff x="708205" y="1584958"/>
              <a:chExt cx="3930470" cy="1658345"/>
            </a:xfrm>
          </p:grpSpPr>
          <p:sp>
            <p:nvSpPr>
              <p:cNvPr id="45" name="Rectangle 44">
                <a:extLst>
                  <a:ext uri="{FF2B5EF4-FFF2-40B4-BE49-F238E27FC236}">
                    <a16:creationId xmlns:a16="http://schemas.microsoft.com/office/drawing/2014/main" id="{8A39B173-9E54-47CF-84BA-09FCFA1091FC}"/>
                  </a:ext>
                </a:extLst>
              </p:cNvPr>
              <p:cNvSpPr/>
              <p:nvPr/>
            </p:nvSpPr>
            <p:spPr>
              <a:xfrm>
                <a:off x="755650" y="1584958"/>
                <a:ext cx="3883025" cy="1658345"/>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46" name="Rectangle 45">
                <a:extLst>
                  <a:ext uri="{FF2B5EF4-FFF2-40B4-BE49-F238E27FC236}">
                    <a16:creationId xmlns:a16="http://schemas.microsoft.com/office/drawing/2014/main" id="{E5C1E133-484C-4D33-8C8F-605D86C50E66}"/>
                  </a:ext>
                </a:extLst>
              </p:cNvPr>
              <p:cNvSpPr/>
              <p:nvPr/>
            </p:nvSpPr>
            <p:spPr>
              <a:xfrm rot="2700000">
                <a:off x="708205" y="2362211"/>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44" name="TextBox 43">
              <a:extLst>
                <a:ext uri="{FF2B5EF4-FFF2-40B4-BE49-F238E27FC236}">
                  <a16:creationId xmlns:a16="http://schemas.microsoft.com/office/drawing/2014/main" id="{E551EDE2-42BE-494B-A262-598C7C7342AB}"/>
                </a:ext>
              </a:extLst>
            </p:cNvPr>
            <p:cNvSpPr txBox="1"/>
            <p:nvPr/>
          </p:nvSpPr>
          <p:spPr>
            <a:xfrm>
              <a:off x="896981" y="2257228"/>
              <a:ext cx="3675019" cy="1530401"/>
            </a:xfrm>
            <a:prstGeom prst="rect">
              <a:avLst/>
            </a:prstGeom>
            <a:noFill/>
          </p:spPr>
          <p:txBody>
            <a:bodyPr wrap="square" lIns="0" tIns="72000" rIns="0" bIns="72000" rtlCol="0">
              <a:spAutoFit/>
            </a:bodyPr>
            <a:lstStyle/>
            <a:p>
              <a:pPr lvl="0"/>
              <a:r>
                <a:rPr lang="en-GB" dirty="0">
                  <a:solidFill>
                    <a:srgbClr val="1C1C1C"/>
                  </a:solidFill>
                </a:rPr>
                <a:t>When he arrived back, he went to his lab to sort through his old investigations. He began to tidy up some Petri dishes in which he had been growing bacteria. </a:t>
              </a:r>
            </a:p>
          </p:txBody>
        </p:sp>
      </p:grpSp>
    </p:spTree>
    <p:extLst>
      <p:ext uri="{BB962C8B-B14F-4D97-AF65-F5344CB8AC3E}">
        <p14:creationId xmlns:p14="http://schemas.microsoft.com/office/powerpoint/2010/main" val="301198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anim calcmode="lin" valueType="num">
                                      <p:cBhvr>
                                        <p:cTn id="12" dur="500" fill="hold"/>
                                        <p:tgtEl>
                                          <p:spTgt spid="42"/>
                                        </p:tgtEl>
                                        <p:attrNameLst>
                                          <p:attrName>ppt_x</p:attrName>
                                        </p:attrNameLst>
                                      </p:cBhvr>
                                      <p:tavLst>
                                        <p:tav tm="0">
                                          <p:val>
                                            <p:strVal val="#ppt_x"/>
                                          </p:val>
                                        </p:tav>
                                        <p:tav tm="100000">
                                          <p:val>
                                            <p:strVal val="#ppt_x"/>
                                          </p:val>
                                        </p:tav>
                                      </p:tavLst>
                                    </p:anim>
                                    <p:anim calcmode="lin" valueType="num">
                                      <p:cBhvr>
                                        <p:cTn id="13" dur="500" fill="hold"/>
                                        <p:tgtEl>
                                          <p:spTgt spid="42"/>
                                        </p:tgtEl>
                                        <p:attrNameLst>
                                          <p:attrName>ppt_y</p:attrName>
                                        </p:attrNameLst>
                                      </p:cBhvr>
                                      <p:tavLst>
                                        <p:tav tm="0">
                                          <p:val>
                                            <p:strVal val="#ppt_y+.1"/>
                                          </p:val>
                                        </p:tav>
                                        <p:tav tm="100000">
                                          <p:val>
                                            <p:strVal val="#ppt_y"/>
                                          </p:val>
                                        </p:tav>
                                      </p:tavLst>
                                    </p:anim>
                                  </p:childTnLst>
                                </p:cTn>
                              </p:par>
                              <p:par>
                                <p:cTn id="14" presetID="10" presetClass="exit" presetSubtype="0" fill="hold" nodeType="withEffect">
                                  <p:stCondLst>
                                    <p:cond delay="0"/>
                                  </p:stCondLst>
                                  <p:childTnLst>
                                    <p:animEffect transition="out" filter="fade">
                                      <p:cBhvr>
                                        <p:cTn id="15" dur="500"/>
                                        <p:tgtEl>
                                          <p:spTgt spid="42"/>
                                        </p:tgtEl>
                                      </p:cBhvr>
                                    </p:animEffect>
                                    <p:set>
                                      <p:cBhvr>
                                        <p:cTn id="16" dur="1" fill="hold">
                                          <p:stCondLst>
                                            <p:cond delay="499"/>
                                          </p:stCondLst>
                                        </p:cTn>
                                        <p:tgtEl>
                                          <p:spTgt spid="42"/>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Fleming's Discovery</a:t>
            </a:r>
          </a:p>
        </p:txBody>
      </p:sp>
      <p:pic>
        <p:nvPicPr>
          <p:cNvPr id="13" name="Picture 12">
            <a:extLst>
              <a:ext uri="{FF2B5EF4-FFF2-40B4-BE49-F238E27FC236}">
                <a16:creationId xmlns:a16="http://schemas.microsoft.com/office/drawing/2014/main" id="{3DDFC1F3-98BB-4885-91D7-79D26BE350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0345" y="3038476"/>
            <a:ext cx="3058005" cy="3054350"/>
          </a:xfrm>
          <a:prstGeom prst="rect">
            <a:avLst/>
          </a:prstGeom>
        </p:spPr>
      </p:pic>
      <p:grpSp>
        <p:nvGrpSpPr>
          <p:cNvPr id="47" name="Group 46">
            <a:extLst>
              <a:ext uri="{FF2B5EF4-FFF2-40B4-BE49-F238E27FC236}">
                <a16:creationId xmlns:a16="http://schemas.microsoft.com/office/drawing/2014/main" id="{BC1D8ABE-59A1-4287-A90E-B814B66F6571}"/>
              </a:ext>
            </a:extLst>
          </p:cNvPr>
          <p:cNvGrpSpPr/>
          <p:nvPr/>
        </p:nvGrpSpPr>
        <p:grpSpPr>
          <a:xfrm>
            <a:off x="708205" y="1714500"/>
            <a:ext cx="7680145" cy="1134470"/>
            <a:chOff x="708205" y="2194556"/>
            <a:chExt cx="7680145" cy="1134470"/>
          </a:xfrm>
        </p:grpSpPr>
        <p:grpSp>
          <p:nvGrpSpPr>
            <p:cNvPr id="48" name="Group 47">
              <a:extLst>
                <a:ext uri="{FF2B5EF4-FFF2-40B4-BE49-F238E27FC236}">
                  <a16:creationId xmlns:a16="http://schemas.microsoft.com/office/drawing/2014/main" id="{77D8C649-C520-42EC-AC3D-5BBCEF037C95}"/>
                </a:ext>
              </a:extLst>
            </p:cNvPr>
            <p:cNvGrpSpPr/>
            <p:nvPr/>
          </p:nvGrpSpPr>
          <p:grpSpPr>
            <a:xfrm>
              <a:off x="708205" y="2194556"/>
              <a:ext cx="7680145" cy="1134470"/>
              <a:chOff x="708205" y="1584959"/>
              <a:chExt cx="7680145" cy="1134470"/>
            </a:xfrm>
          </p:grpSpPr>
          <p:sp>
            <p:nvSpPr>
              <p:cNvPr id="50" name="Rectangle 49">
                <a:extLst>
                  <a:ext uri="{FF2B5EF4-FFF2-40B4-BE49-F238E27FC236}">
                    <a16:creationId xmlns:a16="http://schemas.microsoft.com/office/drawing/2014/main" id="{B94FBFEE-FBFE-449C-80E8-B8F72A747700}"/>
                  </a:ext>
                </a:extLst>
              </p:cNvPr>
              <p:cNvSpPr/>
              <p:nvPr/>
            </p:nvSpPr>
            <p:spPr>
              <a:xfrm>
                <a:off x="755650" y="1584959"/>
                <a:ext cx="7632700" cy="1134470"/>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51" name="Rectangle 50">
                <a:extLst>
                  <a:ext uri="{FF2B5EF4-FFF2-40B4-BE49-F238E27FC236}">
                    <a16:creationId xmlns:a16="http://schemas.microsoft.com/office/drawing/2014/main" id="{ABD47AFF-83AD-4E00-92AB-66516D16DFE8}"/>
                  </a:ext>
                </a:extLst>
              </p:cNvPr>
              <p:cNvSpPr/>
              <p:nvPr/>
            </p:nvSpPr>
            <p:spPr>
              <a:xfrm rot="2700000">
                <a:off x="708205" y="2105036"/>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49" name="TextBox 48">
              <a:extLst>
                <a:ext uri="{FF2B5EF4-FFF2-40B4-BE49-F238E27FC236}">
                  <a16:creationId xmlns:a16="http://schemas.microsoft.com/office/drawing/2014/main" id="{A1474632-B43E-4E30-85BD-4DEA8C0100F2}"/>
                </a:ext>
              </a:extLst>
            </p:cNvPr>
            <p:cNvSpPr txBox="1"/>
            <p:nvPr/>
          </p:nvSpPr>
          <p:spPr>
            <a:xfrm>
              <a:off x="896981" y="2257228"/>
              <a:ext cx="7399293" cy="976403"/>
            </a:xfrm>
            <a:prstGeom prst="rect">
              <a:avLst/>
            </a:prstGeom>
            <a:noFill/>
          </p:spPr>
          <p:txBody>
            <a:bodyPr wrap="square" lIns="0" tIns="72000" rIns="0" bIns="72000" rtlCol="0">
              <a:spAutoFit/>
            </a:bodyPr>
            <a:lstStyle/>
            <a:p>
              <a:pPr lvl="0"/>
              <a:r>
                <a:rPr lang="en-GB" dirty="0">
                  <a:solidFill>
                    <a:srgbClr val="1C1C1C"/>
                  </a:solidFill>
                </a:rPr>
                <a:t>He noticed that mould had grown in one of the Petri dishes. The colonies of bacteria around the mould had been destroyed, whereas the </a:t>
              </a:r>
              <a:r>
                <a:rPr lang="en-GB" dirty="0"/>
                <a:t>bacteria in other Petri dishes were still alive</a:t>
              </a:r>
              <a:r>
                <a:rPr lang="en-GB" dirty="0">
                  <a:solidFill>
                    <a:srgbClr val="1C1C1C"/>
                  </a:solidFill>
                </a:rPr>
                <a:t>.</a:t>
              </a:r>
            </a:p>
          </p:txBody>
        </p:sp>
      </p:grpSp>
      <p:grpSp>
        <p:nvGrpSpPr>
          <p:cNvPr id="52" name="Group 51">
            <a:extLst>
              <a:ext uri="{FF2B5EF4-FFF2-40B4-BE49-F238E27FC236}">
                <a16:creationId xmlns:a16="http://schemas.microsoft.com/office/drawing/2014/main" id="{F4EFEB80-B2DC-4C75-8F34-85D4F00308D2}"/>
              </a:ext>
            </a:extLst>
          </p:cNvPr>
          <p:cNvGrpSpPr/>
          <p:nvPr/>
        </p:nvGrpSpPr>
        <p:grpSpPr>
          <a:xfrm>
            <a:off x="708205" y="3057525"/>
            <a:ext cx="4359095" cy="1134470"/>
            <a:chOff x="708205" y="2194556"/>
            <a:chExt cx="4359095" cy="1134470"/>
          </a:xfrm>
        </p:grpSpPr>
        <p:grpSp>
          <p:nvGrpSpPr>
            <p:cNvPr id="53" name="Group 52">
              <a:extLst>
                <a:ext uri="{FF2B5EF4-FFF2-40B4-BE49-F238E27FC236}">
                  <a16:creationId xmlns:a16="http://schemas.microsoft.com/office/drawing/2014/main" id="{DCB4148D-9251-4C7C-85BA-156F833EAD98}"/>
                </a:ext>
              </a:extLst>
            </p:cNvPr>
            <p:cNvGrpSpPr/>
            <p:nvPr/>
          </p:nvGrpSpPr>
          <p:grpSpPr>
            <a:xfrm>
              <a:off x="708205" y="2194556"/>
              <a:ext cx="4359095" cy="1134470"/>
              <a:chOff x="708205" y="1584959"/>
              <a:chExt cx="4359095" cy="1134470"/>
            </a:xfrm>
          </p:grpSpPr>
          <p:sp>
            <p:nvSpPr>
              <p:cNvPr id="55" name="Rectangle 54">
                <a:extLst>
                  <a:ext uri="{FF2B5EF4-FFF2-40B4-BE49-F238E27FC236}">
                    <a16:creationId xmlns:a16="http://schemas.microsoft.com/office/drawing/2014/main" id="{CE9734E2-B1B8-4773-949E-B3957E9ADF8B}"/>
                  </a:ext>
                </a:extLst>
              </p:cNvPr>
              <p:cNvSpPr/>
              <p:nvPr/>
            </p:nvSpPr>
            <p:spPr>
              <a:xfrm>
                <a:off x="755650" y="1584959"/>
                <a:ext cx="4311650" cy="1134470"/>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56" name="Rectangle 55">
                <a:extLst>
                  <a:ext uri="{FF2B5EF4-FFF2-40B4-BE49-F238E27FC236}">
                    <a16:creationId xmlns:a16="http://schemas.microsoft.com/office/drawing/2014/main" id="{B2334F1F-8594-458D-BD70-88167ABBD386}"/>
                  </a:ext>
                </a:extLst>
              </p:cNvPr>
              <p:cNvSpPr/>
              <p:nvPr/>
            </p:nvSpPr>
            <p:spPr>
              <a:xfrm rot="2700000">
                <a:off x="708205" y="2105036"/>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54" name="TextBox 53">
              <a:extLst>
                <a:ext uri="{FF2B5EF4-FFF2-40B4-BE49-F238E27FC236}">
                  <a16:creationId xmlns:a16="http://schemas.microsoft.com/office/drawing/2014/main" id="{732DA9D0-E719-4C71-923B-F1F8E2F88B01}"/>
                </a:ext>
              </a:extLst>
            </p:cNvPr>
            <p:cNvSpPr txBox="1"/>
            <p:nvPr/>
          </p:nvSpPr>
          <p:spPr>
            <a:xfrm>
              <a:off x="896981" y="2276278"/>
              <a:ext cx="3675019" cy="976403"/>
            </a:xfrm>
            <a:prstGeom prst="rect">
              <a:avLst/>
            </a:prstGeom>
            <a:noFill/>
          </p:spPr>
          <p:txBody>
            <a:bodyPr wrap="square" lIns="0" tIns="72000" rIns="0" bIns="72000" rtlCol="0">
              <a:spAutoFit/>
            </a:bodyPr>
            <a:lstStyle/>
            <a:p>
              <a:pPr lvl="0"/>
              <a:r>
                <a:rPr lang="en-GB" dirty="0">
                  <a:solidFill>
                    <a:srgbClr val="1C1C1C"/>
                  </a:solidFill>
                </a:rPr>
                <a:t>Fleming showed his discovery to his assistant, who agreed that it was unusual.</a:t>
              </a:r>
            </a:p>
          </p:txBody>
        </p:sp>
      </p:grpSp>
    </p:spTree>
    <p:extLst>
      <p:ext uri="{BB962C8B-B14F-4D97-AF65-F5344CB8AC3E}">
        <p14:creationId xmlns:p14="http://schemas.microsoft.com/office/powerpoint/2010/main" val="240226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anim calcmode="lin" valueType="num">
                                      <p:cBhvr>
                                        <p:cTn id="12" dur="500" fill="hold"/>
                                        <p:tgtEl>
                                          <p:spTgt spid="47"/>
                                        </p:tgtEl>
                                        <p:attrNameLst>
                                          <p:attrName>ppt_x</p:attrName>
                                        </p:attrNameLst>
                                      </p:cBhvr>
                                      <p:tavLst>
                                        <p:tav tm="0">
                                          <p:val>
                                            <p:strVal val="#ppt_x"/>
                                          </p:val>
                                        </p:tav>
                                        <p:tav tm="100000">
                                          <p:val>
                                            <p:strVal val="#ppt_x"/>
                                          </p:val>
                                        </p:tav>
                                      </p:tavLst>
                                    </p:anim>
                                    <p:anim calcmode="lin" valueType="num">
                                      <p:cBhvr>
                                        <p:cTn id="13"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anim calcmode="lin" valueType="num">
                                      <p:cBhvr>
                                        <p:cTn id="19" dur="500" fill="hold"/>
                                        <p:tgtEl>
                                          <p:spTgt spid="52"/>
                                        </p:tgtEl>
                                        <p:attrNameLst>
                                          <p:attrName>ppt_x</p:attrName>
                                        </p:attrNameLst>
                                      </p:cBhvr>
                                      <p:tavLst>
                                        <p:tav tm="0">
                                          <p:val>
                                            <p:strVal val="#ppt_x"/>
                                          </p:val>
                                        </p:tav>
                                        <p:tav tm="100000">
                                          <p:val>
                                            <p:strVal val="#ppt_x"/>
                                          </p:val>
                                        </p:tav>
                                      </p:tavLst>
                                    </p:anim>
                                    <p:anim calcmode="lin" valueType="num">
                                      <p:cBhvr>
                                        <p:cTn id="20" dur="5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Fleming's Discovery</a:t>
            </a:r>
          </a:p>
        </p:txBody>
      </p:sp>
      <p:grpSp>
        <p:nvGrpSpPr>
          <p:cNvPr id="4" name="Group 3">
            <a:extLst>
              <a:ext uri="{FF2B5EF4-FFF2-40B4-BE49-F238E27FC236}">
                <a16:creationId xmlns:a16="http://schemas.microsoft.com/office/drawing/2014/main" id="{6BFA1511-CD80-43BA-BB37-8374228F7C6A}"/>
              </a:ext>
            </a:extLst>
          </p:cNvPr>
          <p:cNvGrpSpPr/>
          <p:nvPr/>
        </p:nvGrpSpPr>
        <p:grpSpPr>
          <a:xfrm>
            <a:off x="708205" y="1884955"/>
            <a:ext cx="5140145" cy="1105895"/>
            <a:chOff x="708205" y="2194556"/>
            <a:chExt cx="5140145" cy="1105895"/>
          </a:xfrm>
        </p:grpSpPr>
        <p:grpSp>
          <p:nvGrpSpPr>
            <p:cNvPr id="5" name="Group 4">
              <a:extLst>
                <a:ext uri="{FF2B5EF4-FFF2-40B4-BE49-F238E27FC236}">
                  <a16:creationId xmlns:a16="http://schemas.microsoft.com/office/drawing/2014/main" id="{34EA961D-AFDC-4446-9F62-93EEEF7C0510}"/>
                </a:ext>
              </a:extLst>
            </p:cNvPr>
            <p:cNvGrpSpPr/>
            <p:nvPr/>
          </p:nvGrpSpPr>
          <p:grpSpPr>
            <a:xfrm>
              <a:off x="708205" y="2194556"/>
              <a:ext cx="5140145" cy="1105895"/>
              <a:chOff x="708205" y="1584959"/>
              <a:chExt cx="5140145" cy="1105895"/>
            </a:xfrm>
          </p:grpSpPr>
          <p:sp>
            <p:nvSpPr>
              <p:cNvPr id="7" name="Rectangle 6">
                <a:extLst>
                  <a:ext uri="{FF2B5EF4-FFF2-40B4-BE49-F238E27FC236}">
                    <a16:creationId xmlns:a16="http://schemas.microsoft.com/office/drawing/2014/main" id="{5CC4DBC6-E7C0-48CC-A5B6-9304A5D26698}"/>
                  </a:ext>
                </a:extLst>
              </p:cNvPr>
              <p:cNvSpPr/>
              <p:nvPr/>
            </p:nvSpPr>
            <p:spPr>
              <a:xfrm>
                <a:off x="755650" y="1584959"/>
                <a:ext cx="5092700" cy="1105895"/>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8" name="Rectangle 7">
                <a:extLst>
                  <a:ext uri="{FF2B5EF4-FFF2-40B4-BE49-F238E27FC236}">
                    <a16:creationId xmlns:a16="http://schemas.microsoft.com/office/drawing/2014/main" id="{CAFA9B78-7B4E-4FAB-B536-6CFBCD676F92}"/>
                  </a:ext>
                </a:extLst>
              </p:cNvPr>
              <p:cNvSpPr/>
              <p:nvPr/>
            </p:nvSpPr>
            <p:spPr>
              <a:xfrm rot="2700000">
                <a:off x="708205" y="2095511"/>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6" name="TextBox 5">
              <a:extLst>
                <a:ext uri="{FF2B5EF4-FFF2-40B4-BE49-F238E27FC236}">
                  <a16:creationId xmlns:a16="http://schemas.microsoft.com/office/drawing/2014/main" id="{4E9FF12E-21DD-46CE-B60C-86402E878302}"/>
                </a:ext>
              </a:extLst>
            </p:cNvPr>
            <p:cNvSpPr txBox="1"/>
            <p:nvPr/>
          </p:nvSpPr>
          <p:spPr>
            <a:xfrm>
              <a:off x="896982" y="2247703"/>
              <a:ext cx="4398918" cy="976403"/>
            </a:xfrm>
            <a:prstGeom prst="rect">
              <a:avLst/>
            </a:prstGeom>
            <a:noFill/>
          </p:spPr>
          <p:txBody>
            <a:bodyPr wrap="square" lIns="0" tIns="72000" rIns="0" bIns="72000" rtlCol="0">
              <a:spAutoFit/>
            </a:bodyPr>
            <a:lstStyle/>
            <a:p>
              <a:pPr lvl="0"/>
              <a:r>
                <a:rPr lang="en-GB" dirty="0">
                  <a:solidFill>
                    <a:srgbClr val="1C1C1C"/>
                  </a:solidFill>
                </a:rPr>
                <a:t>Fleming grew the mould in another Petri dish and found that it killed several types of disease-causing bacteria.</a:t>
              </a:r>
            </a:p>
          </p:txBody>
        </p:sp>
      </p:grpSp>
      <p:grpSp>
        <p:nvGrpSpPr>
          <p:cNvPr id="27" name="Group 26">
            <a:extLst>
              <a:ext uri="{FF2B5EF4-FFF2-40B4-BE49-F238E27FC236}">
                <a16:creationId xmlns:a16="http://schemas.microsoft.com/office/drawing/2014/main" id="{47A75DEB-E754-477A-9FE3-94E705162612}"/>
              </a:ext>
            </a:extLst>
          </p:cNvPr>
          <p:cNvGrpSpPr/>
          <p:nvPr/>
        </p:nvGrpSpPr>
        <p:grpSpPr>
          <a:xfrm>
            <a:off x="708205" y="3208930"/>
            <a:ext cx="5140145" cy="1105895"/>
            <a:chOff x="708205" y="2194556"/>
            <a:chExt cx="5140145" cy="1105895"/>
          </a:xfrm>
        </p:grpSpPr>
        <p:grpSp>
          <p:nvGrpSpPr>
            <p:cNvPr id="28" name="Group 27">
              <a:extLst>
                <a:ext uri="{FF2B5EF4-FFF2-40B4-BE49-F238E27FC236}">
                  <a16:creationId xmlns:a16="http://schemas.microsoft.com/office/drawing/2014/main" id="{025559D0-08A3-4090-9B62-C97479105ADE}"/>
                </a:ext>
              </a:extLst>
            </p:cNvPr>
            <p:cNvGrpSpPr/>
            <p:nvPr/>
          </p:nvGrpSpPr>
          <p:grpSpPr>
            <a:xfrm>
              <a:off x="708205" y="2194556"/>
              <a:ext cx="5140145" cy="1105895"/>
              <a:chOff x="708205" y="1584959"/>
              <a:chExt cx="5140145" cy="1105895"/>
            </a:xfrm>
          </p:grpSpPr>
          <p:sp>
            <p:nvSpPr>
              <p:cNvPr id="30" name="Rectangle 29">
                <a:extLst>
                  <a:ext uri="{FF2B5EF4-FFF2-40B4-BE49-F238E27FC236}">
                    <a16:creationId xmlns:a16="http://schemas.microsoft.com/office/drawing/2014/main" id="{AB6E561D-047F-4D39-B58F-40109224457A}"/>
                  </a:ext>
                </a:extLst>
              </p:cNvPr>
              <p:cNvSpPr/>
              <p:nvPr/>
            </p:nvSpPr>
            <p:spPr>
              <a:xfrm>
                <a:off x="755650" y="1584959"/>
                <a:ext cx="5092700" cy="1105895"/>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31" name="Rectangle 30">
                <a:extLst>
                  <a:ext uri="{FF2B5EF4-FFF2-40B4-BE49-F238E27FC236}">
                    <a16:creationId xmlns:a16="http://schemas.microsoft.com/office/drawing/2014/main" id="{C20B269F-7845-42D6-A08C-C406F98662B4}"/>
                  </a:ext>
                </a:extLst>
              </p:cNvPr>
              <p:cNvSpPr/>
              <p:nvPr/>
            </p:nvSpPr>
            <p:spPr>
              <a:xfrm rot="2700000">
                <a:off x="708205" y="2095511"/>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29" name="TextBox 28">
              <a:extLst>
                <a:ext uri="{FF2B5EF4-FFF2-40B4-BE49-F238E27FC236}">
                  <a16:creationId xmlns:a16="http://schemas.microsoft.com/office/drawing/2014/main" id="{2D39A706-59A5-4306-BBE2-D86413D90093}"/>
                </a:ext>
              </a:extLst>
            </p:cNvPr>
            <p:cNvSpPr txBox="1"/>
            <p:nvPr/>
          </p:nvSpPr>
          <p:spPr>
            <a:xfrm>
              <a:off x="896982" y="2257228"/>
              <a:ext cx="4398918" cy="976403"/>
            </a:xfrm>
            <a:prstGeom prst="rect">
              <a:avLst/>
            </a:prstGeom>
            <a:noFill/>
          </p:spPr>
          <p:txBody>
            <a:bodyPr wrap="square" lIns="0" tIns="72000" rIns="0" bIns="72000" rtlCol="0">
              <a:spAutoFit/>
            </a:bodyPr>
            <a:lstStyle/>
            <a:p>
              <a:pPr lvl="0"/>
              <a:r>
                <a:rPr lang="en-GB" dirty="0">
                  <a:solidFill>
                    <a:srgbClr val="1C1C1C"/>
                  </a:solidFill>
                </a:rPr>
                <a:t>He originally called his discovery 'mould juice', but in March 1929 he officially named the substance ‘penicillin’.</a:t>
              </a:r>
            </a:p>
          </p:txBody>
        </p:sp>
      </p:grpSp>
      <p:grpSp>
        <p:nvGrpSpPr>
          <p:cNvPr id="32" name="Group 31">
            <a:extLst>
              <a:ext uri="{FF2B5EF4-FFF2-40B4-BE49-F238E27FC236}">
                <a16:creationId xmlns:a16="http://schemas.microsoft.com/office/drawing/2014/main" id="{87AC839D-7112-40A8-99C4-FE9CAC570F17}"/>
              </a:ext>
            </a:extLst>
          </p:cNvPr>
          <p:cNvGrpSpPr/>
          <p:nvPr/>
        </p:nvGrpSpPr>
        <p:grpSpPr>
          <a:xfrm>
            <a:off x="708205" y="4551955"/>
            <a:ext cx="5140145" cy="1105895"/>
            <a:chOff x="708205" y="2194556"/>
            <a:chExt cx="5140145" cy="1105895"/>
          </a:xfrm>
        </p:grpSpPr>
        <p:grpSp>
          <p:nvGrpSpPr>
            <p:cNvPr id="33" name="Group 32">
              <a:extLst>
                <a:ext uri="{FF2B5EF4-FFF2-40B4-BE49-F238E27FC236}">
                  <a16:creationId xmlns:a16="http://schemas.microsoft.com/office/drawing/2014/main" id="{EC659836-CEE1-4792-B01C-01D986FA6A38}"/>
                </a:ext>
              </a:extLst>
            </p:cNvPr>
            <p:cNvGrpSpPr/>
            <p:nvPr/>
          </p:nvGrpSpPr>
          <p:grpSpPr>
            <a:xfrm>
              <a:off x="708205" y="2194556"/>
              <a:ext cx="5140145" cy="1105895"/>
              <a:chOff x="708205" y="1584959"/>
              <a:chExt cx="5140145" cy="1105895"/>
            </a:xfrm>
          </p:grpSpPr>
          <p:sp>
            <p:nvSpPr>
              <p:cNvPr id="35" name="Rectangle 34">
                <a:extLst>
                  <a:ext uri="{FF2B5EF4-FFF2-40B4-BE49-F238E27FC236}">
                    <a16:creationId xmlns:a16="http://schemas.microsoft.com/office/drawing/2014/main" id="{4443A265-09E0-4BC5-B8B6-7B29D34EB27F}"/>
                  </a:ext>
                </a:extLst>
              </p:cNvPr>
              <p:cNvSpPr/>
              <p:nvPr/>
            </p:nvSpPr>
            <p:spPr>
              <a:xfrm>
                <a:off x="755650" y="1584959"/>
                <a:ext cx="5092700" cy="1105895"/>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36" name="Rectangle 35">
                <a:extLst>
                  <a:ext uri="{FF2B5EF4-FFF2-40B4-BE49-F238E27FC236}">
                    <a16:creationId xmlns:a16="http://schemas.microsoft.com/office/drawing/2014/main" id="{D0FF07B1-24F7-4474-B1AC-C8B02359A18E}"/>
                  </a:ext>
                </a:extLst>
              </p:cNvPr>
              <p:cNvSpPr/>
              <p:nvPr/>
            </p:nvSpPr>
            <p:spPr>
              <a:xfrm rot="2700000">
                <a:off x="708205" y="2095511"/>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34" name="TextBox 33">
              <a:extLst>
                <a:ext uri="{FF2B5EF4-FFF2-40B4-BE49-F238E27FC236}">
                  <a16:creationId xmlns:a16="http://schemas.microsoft.com/office/drawing/2014/main" id="{12C29E91-B377-483D-BD50-11BA7F2B546B}"/>
                </a:ext>
              </a:extLst>
            </p:cNvPr>
            <p:cNvSpPr txBox="1"/>
            <p:nvPr/>
          </p:nvSpPr>
          <p:spPr>
            <a:xfrm>
              <a:off x="896982" y="2257228"/>
              <a:ext cx="4398918" cy="976403"/>
            </a:xfrm>
            <a:prstGeom prst="rect">
              <a:avLst/>
            </a:prstGeom>
            <a:noFill/>
          </p:spPr>
          <p:txBody>
            <a:bodyPr wrap="square" lIns="0" tIns="72000" rIns="0" bIns="72000" rtlCol="0">
              <a:spAutoFit/>
            </a:bodyPr>
            <a:lstStyle/>
            <a:p>
              <a:pPr lvl="0"/>
              <a:r>
                <a:rPr lang="en-GB" dirty="0">
                  <a:solidFill>
                    <a:srgbClr val="1C1C1C"/>
                  </a:solidFill>
                </a:rPr>
                <a:t>Fleming had discovered the world's first antibiotic that could be used to treat illnesses caused by bacteria.</a:t>
              </a:r>
            </a:p>
          </p:txBody>
        </p:sp>
      </p:grpSp>
      <p:pic>
        <p:nvPicPr>
          <p:cNvPr id="26" name="Picture 4">
            <a:extLst>
              <a:ext uri="{FF2B5EF4-FFF2-40B4-BE49-F238E27FC236}">
                <a16:creationId xmlns:a16="http://schemas.microsoft.com/office/drawing/2014/main" id="{8F17AD94-48FF-41D4-8DAC-024FA68547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5432128" y="1647185"/>
            <a:ext cx="2956222" cy="4198630"/>
          </a:xfrm>
          <a:prstGeom prst="rect">
            <a:avLst/>
          </a:prstGeom>
          <a:noFill/>
          <a:ln w="38100">
            <a:solidFill>
              <a:srgbClr val="7768AD"/>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20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anim calcmode="lin" valueType="num">
                                      <p:cBhvr>
                                        <p:cTn id="15" dur="500" fill="hold"/>
                                        <p:tgtEl>
                                          <p:spTgt spid="32"/>
                                        </p:tgtEl>
                                        <p:attrNameLst>
                                          <p:attrName>ppt_x</p:attrName>
                                        </p:attrNameLst>
                                      </p:cBhvr>
                                      <p:tavLst>
                                        <p:tav tm="0">
                                          <p:val>
                                            <p:strVal val="#ppt_x"/>
                                          </p:val>
                                        </p:tav>
                                        <p:tav tm="100000">
                                          <p:val>
                                            <p:strVal val="#ppt_x"/>
                                          </p:val>
                                        </p:tav>
                                      </p:tavLst>
                                    </p:anim>
                                    <p:anim calcmode="lin" valueType="num">
                                      <p:cBhvr>
                                        <p:cTn id="16"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32"/>
                                        </p:tgtEl>
                                      </p:cBhvr>
                                    </p:animEffect>
                                    <p:set>
                                      <p:cBhvr>
                                        <p:cTn id="24" dur="1" fill="hold">
                                          <p:stCondLst>
                                            <p:cond delay="499"/>
                                          </p:stCondLst>
                                        </p:cTn>
                                        <p:tgtEl>
                                          <p:spTgt spid="32"/>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6"/>
                                        </p:tgtEl>
                                      </p:cBhvr>
                                    </p:animEffect>
                                    <p:set>
                                      <p:cBhvr>
                                        <p:cTn id="30"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Fleming's Discovery</a:t>
            </a:r>
          </a:p>
        </p:txBody>
      </p:sp>
      <p:grpSp>
        <p:nvGrpSpPr>
          <p:cNvPr id="37" name="Group 36">
            <a:extLst>
              <a:ext uri="{FF2B5EF4-FFF2-40B4-BE49-F238E27FC236}">
                <a16:creationId xmlns:a16="http://schemas.microsoft.com/office/drawing/2014/main" id="{09C07AEE-9FD3-40C6-8D7C-9E8640638C19}"/>
              </a:ext>
            </a:extLst>
          </p:cNvPr>
          <p:cNvGrpSpPr/>
          <p:nvPr/>
        </p:nvGrpSpPr>
        <p:grpSpPr>
          <a:xfrm>
            <a:off x="708025" y="1884955"/>
            <a:ext cx="5140145" cy="1639295"/>
            <a:chOff x="708205" y="2194556"/>
            <a:chExt cx="5140145" cy="1639295"/>
          </a:xfrm>
        </p:grpSpPr>
        <p:grpSp>
          <p:nvGrpSpPr>
            <p:cNvPr id="38" name="Group 37">
              <a:extLst>
                <a:ext uri="{FF2B5EF4-FFF2-40B4-BE49-F238E27FC236}">
                  <a16:creationId xmlns:a16="http://schemas.microsoft.com/office/drawing/2014/main" id="{79210952-305E-4B44-B269-AB01B0BF0276}"/>
                </a:ext>
              </a:extLst>
            </p:cNvPr>
            <p:cNvGrpSpPr/>
            <p:nvPr/>
          </p:nvGrpSpPr>
          <p:grpSpPr>
            <a:xfrm>
              <a:off x="708205" y="2194556"/>
              <a:ext cx="5140145" cy="1639295"/>
              <a:chOff x="708205" y="1584959"/>
              <a:chExt cx="5140145" cy="1639295"/>
            </a:xfrm>
          </p:grpSpPr>
          <p:sp>
            <p:nvSpPr>
              <p:cNvPr id="40" name="Rectangle 39">
                <a:extLst>
                  <a:ext uri="{FF2B5EF4-FFF2-40B4-BE49-F238E27FC236}">
                    <a16:creationId xmlns:a16="http://schemas.microsoft.com/office/drawing/2014/main" id="{E1F2B6EF-22A7-4A4F-9D54-785B89D30546}"/>
                  </a:ext>
                </a:extLst>
              </p:cNvPr>
              <p:cNvSpPr/>
              <p:nvPr/>
            </p:nvSpPr>
            <p:spPr>
              <a:xfrm>
                <a:off x="755650" y="1584959"/>
                <a:ext cx="5092700" cy="1639295"/>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41" name="Rectangle 40">
                <a:extLst>
                  <a:ext uri="{FF2B5EF4-FFF2-40B4-BE49-F238E27FC236}">
                    <a16:creationId xmlns:a16="http://schemas.microsoft.com/office/drawing/2014/main" id="{FAFAF04F-F784-4B99-8F6A-28B8D6280214}"/>
                  </a:ext>
                </a:extLst>
              </p:cNvPr>
              <p:cNvSpPr/>
              <p:nvPr/>
            </p:nvSpPr>
            <p:spPr>
              <a:xfrm rot="2700000">
                <a:off x="708205" y="2352686"/>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39" name="TextBox 38">
              <a:extLst>
                <a:ext uri="{FF2B5EF4-FFF2-40B4-BE49-F238E27FC236}">
                  <a16:creationId xmlns:a16="http://schemas.microsoft.com/office/drawing/2014/main" id="{0B81BD0F-EC28-4E1C-A86A-ADC079B3D0BA}"/>
                </a:ext>
              </a:extLst>
            </p:cNvPr>
            <p:cNvSpPr txBox="1"/>
            <p:nvPr/>
          </p:nvSpPr>
          <p:spPr>
            <a:xfrm>
              <a:off x="896982" y="2247703"/>
              <a:ext cx="4398918" cy="1530401"/>
            </a:xfrm>
            <a:prstGeom prst="rect">
              <a:avLst/>
            </a:prstGeom>
            <a:noFill/>
          </p:spPr>
          <p:txBody>
            <a:bodyPr wrap="square" lIns="0" tIns="72000" rIns="0" bIns="72000" rtlCol="0">
              <a:spAutoFit/>
            </a:bodyPr>
            <a:lstStyle/>
            <a:p>
              <a:pPr lvl="0"/>
              <a:r>
                <a:rPr lang="en-GB" dirty="0">
                  <a:solidFill>
                    <a:srgbClr val="1C1C1C"/>
                  </a:solidFill>
                </a:rPr>
                <a:t>Two other scientists called Howard Florey and Ernst Boris Chain then built on Fleming's discovery to mass-produce penicillin in order to treat the wounded soldiers of the Second World War. </a:t>
              </a:r>
            </a:p>
          </p:txBody>
        </p:sp>
      </p:grpSp>
      <p:pic>
        <p:nvPicPr>
          <p:cNvPr id="57" name="Picture 4">
            <a:extLst>
              <a:ext uri="{FF2B5EF4-FFF2-40B4-BE49-F238E27FC236}">
                <a16:creationId xmlns:a16="http://schemas.microsoft.com/office/drawing/2014/main" id="{F868A0DC-D8C8-40F7-A7CD-DDF160EE7E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867228" y="1646504"/>
            <a:ext cx="1521122" cy="2151301"/>
          </a:xfrm>
          <a:prstGeom prst="rect">
            <a:avLst/>
          </a:prstGeom>
          <a:noFill/>
          <a:ln w="38100">
            <a:solidFill>
              <a:srgbClr val="7768AD"/>
            </a:solidFill>
            <a:miter lim="800000"/>
            <a:headEnd/>
            <a:tailEnd/>
          </a:ln>
          <a:extLst>
            <a:ext uri="{909E8E84-426E-40DD-AFC4-6F175D3DCCD1}">
              <a14:hiddenFill xmlns:a14="http://schemas.microsoft.com/office/drawing/2010/main">
                <a:solidFill>
                  <a:srgbClr val="FFFFFF"/>
                </a:solidFill>
              </a14:hiddenFill>
            </a:ext>
          </a:extLst>
        </p:spPr>
      </p:pic>
      <p:pic>
        <p:nvPicPr>
          <p:cNvPr id="58" name="Picture 4">
            <a:extLst>
              <a:ext uri="{FF2B5EF4-FFF2-40B4-BE49-F238E27FC236}">
                <a16:creationId xmlns:a16="http://schemas.microsoft.com/office/drawing/2014/main" id="{AE25130A-6B6A-4CC5-A181-2D680F3A57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305128" y="1646504"/>
            <a:ext cx="1521121" cy="2151301"/>
          </a:xfrm>
          <a:prstGeom prst="rect">
            <a:avLst/>
          </a:prstGeom>
          <a:noFill/>
          <a:ln w="38100">
            <a:solidFill>
              <a:srgbClr val="7768AD"/>
            </a:solidFill>
            <a:miter lim="800000"/>
            <a:headEnd/>
            <a:tailEnd/>
          </a:ln>
          <a:extLst>
            <a:ext uri="{909E8E84-426E-40DD-AFC4-6F175D3DCCD1}">
              <a14:hiddenFill xmlns:a14="http://schemas.microsoft.com/office/drawing/2010/main">
                <a:solidFill>
                  <a:srgbClr val="FFFFFF"/>
                </a:solidFill>
              </a14:hiddenFill>
            </a:ext>
          </a:extLst>
        </p:spPr>
      </p:pic>
      <p:grpSp>
        <p:nvGrpSpPr>
          <p:cNvPr id="59" name="Group 58">
            <a:extLst>
              <a:ext uri="{FF2B5EF4-FFF2-40B4-BE49-F238E27FC236}">
                <a16:creationId xmlns:a16="http://schemas.microsoft.com/office/drawing/2014/main" id="{DC112AB4-E206-477B-B493-7FEE790FFF9E}"/>
              </a:ext>
            </a:extLst>
          </p:cNvPr>
          <p:cNvGrpSpPr/>
          <p:nvPr/>
        </p:nvGrpSpPr>
        <p:grpSpPr>
          <a:xfrm>
            <a:off x="708025" y="4685306"/>
            <a:ext cx="5140145" cy="829670"/>
            <a:chOff x="708205" y="2194557"/>
            <a:chExt cx="5140145" cy="829670"/>
          </a:xfrm>
        </p:grpSpPr>
        <p:grpSp>
          <p:nvGrpSpPr>
            <p:cNvPr id="60" name="Group 59">
              <a:extLst>
                <a:ext uri="{FF2B5EF4-FFF2-40B4-BE49-F238E27FC236}">
                  <a16:creationId xmlns:a16="http://schemas.microsoft.com/office/drawing/2014/main" id="{4F37A86E-6BE2-4BC2-9A19-28889EE0ADDD}"/>
                </a:ext>
              </a:extLst>
            </p:cNvPr>
            <p:cNvGrpSpPr/>
            <p:nvPr/>
          </p:nvGrpSpPr>
          <p:grpSpPr>
            <a:xfrm>
              <a:off x="708205" y="2194557"/>
              <a:ext cx="5140145" cy="829670"/>
              <a:chOff x="708205" y="1584960"/>
              <a:chExt cx="5140145" cy="829670"/>
            </a:xfrm>
          </p:grpSpPr>
          <p:sp>
            <p:nvSpPr>
              <p:cNvPr id="62" name="Rectangle 61">
                <a:extLst>
                  <a:ext uri="{FF2B5EF4-FFF2-40B4-BE49-F238E27FC236}">
                    <a16:creationId xmlns:a16="http://schemas.microsoft.com/office/drawing/2014/main" id="{D46EAA42-6499-4EEB-BFDD-65CC04FA1AB1}"/>
                  </a:ext>
                </a:extLst>
              </p:cNvPr>
              <p:cNvSpPr/>
              <p:nvPr/>
            </p:nvSpPr>
            <p:spPr>
              <a:xfrm>
                <a:off x="755650" y="1584960"/>
                <a:ext cx="5092700" cy="829670"/>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63" name="Rectangle 62">
                <a:extLst>
                  <a:ext uri="{FF2B5EF4-FFF2-40B4-BE49-F238E27FC236}">
                    <a16:creationId xmlns:a16="http://schemas.microsoft.com/office/drawing/2014/main" id="{C7EC285A-7F90-42A6-9C59-B7E93AA82261}"/>
                  </a:ext>
                </a:extLst>
              </p:cNvPr>
              <p:cNvSpPr/>
              <p:nvPr/>
            </p:nvSpPr>
            <p:spPr>
              <a:xfrm rot="2700000">
                <a:off x="708205" y="1952636"/>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61" name="TextBox 60">
              <a:extLst>
                <a:ext uri="{FF2B5EF4-FFF2-40B4-BE49-F238E27FC236}">
                  <a16:creationId xmlns:a16="http://schemas.microsoft.com/office/drawing/2014/main" id="{6E377164-F851-4D66-89A4-481DA9BB24D2}"/>
                </a:ext>
              </a:extLst>
            </p:cNvPr>
            <p:cNvSpPr txBox="1"/>
            <p:nvPr/>
          </p:nvSpPr>
          <p:spPr>
            <a:xfrm>
              <a:off x="896982" y="2247703"/>
              <a:ext cx="4398918" cy="699404"/>
            </a:xfrm>
            <a:prstGeom prst="rect">
              <a:avLst/>
            </a:prstGeom>
            <a:noFill/>
          </p:spPr>
          <p:txBody>
            <a:bodyPr wrap="square" lIns="0" tIns="72000" rIns="0" bIns="72000" rtlCol="0">
              <a:spAutoFit/>
            </a:bodyPr>
            <a:lstStyle/>
            <a:p>
              <a:pPr lvl="0"/>
              <a:r>
                <a:rPr lang="en-GB" dirty="0">
                  <a:solidFill>
                    <a:srgbClr val="1C1C1C"/>
                  </a:solidFill>
                </a:rPr>
                <a:t>Fleming, Florey and Chain were awarded the Nobel Prize for their work in 1945.</a:t>
              </a:r>
            </a:p>
          </p:txBody>
        </p:sp>
      </p:grpSp>
      <p:pic>
        <p:nvPicPr>
          <p:cNvPr id="64" name="Picture 4">
            <a:extLst>
              <a:ext uri="{FF2B5EF4-FFF2-40B4-BE49-F238E27FC236}">
                <a16:creationId xmlns:a16="http://schemas.microsoft.com/office/drawing/2014/main" id="{0060433D-3FA0-474F-8AA4-8FCF41B7B1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365452" y="4115797"/>
            <a:ext cx="3022897" cy="1977027"/>
          </a:xfrm>
          <a:prstGeom prst="rect">
            <a:avLst/>
          </a:prstGeom>
          <a:noFill/>
          <a:ln w="38100">
            <a:solidFill>
              <a:srgbClr val="7768AD"/>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34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500"/>
                                        <p:tgtEl>
                                          <p:spTgt spid="37"/>
                                        </p:tgtEl>
                                      </p:cBhvr>
                                    </p:animEffect>
                                    <p:anim calcmode="lin" valueType="num">
                                      <p:cBhvr>
                                        <p:cTn id="15" dur="500" fill="hold"/>
                                        <p:tgtEl>
                                          <p:spTgt spid="37"/>
                                        </p:tgtEl>
                                        <p:attrNameLst>
                                          <p:attrName>ppt_x</p:attrName>
                                        </p:attrNameLst>
                                      </p:cBhvr>
                                      <p:tavLst>
                                        <p:tav tm="0">
                                          <p:val>
                                            <p:strVal val="#ppt_x"/>
                                          </p:val>
                                        </p:tav>
                                        <p:tav tm="100000">
                                          <p:val>
                                            <p:strVal val="#ppt_x"/>
                                          </p:val>
                                        </p:tav>
                                      </p:tavLst>
                                    </p:anim>
                                    <p:anim calcmode="lin" valueType="num">
                                      <p:cBhvr>
                                        <p:cTn id="16" dur="5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fade">
                                      <p:cBhvr>
                                        <p:cTn id="21" dur="500"/>
                                        <p:tgtEl>
                                          <p:spTgt spid="64"/>
                                        </p:tgtEl>
                                      </p:cBhvr>
                                    </p:animEffec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500"/>
                                        <p:tgtEl>
                                          <p:spTgt spid="59"/>
                                        </p:tgtEl>
                                      </p:cBhvr>
                                    </p:animEffect>
                                    <p:anim calcmode="lin" valueType="num">
                                      <p:cBhvr>
                                        <p:cTn id="26" dur="500" fill="hold"/>
                                        <p:tgtEl>
                                          <p:spTgt spid="59"/>
                                        </p:tgtEl>
                                        <p:attrNameLst>
                                          <p:attrName>ppt_x</p:attrName>
                                        </p:attrNameLst>
                                      </p:cBhvr>
                                      <p:tavLst>
                                        <p:tav tm="0">
                                          <p:val>
                                            <p:strVal val="#ppt_x"/>
                                          </p:val>
                                        </p:tav>
                                        <p:tav tm="100000">
                                          <p:val>
                                            <p:strVal val="#ppt_x"/>
                                          </p:val>
                                        </p:tav>
                                      </p:tavLst>
                                    </p:anim>
                                    <p:anim calcmode="lin" valueType="num">
                                      <p:cBhvr>
                                        <p:cTn id="27"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408963" y="579079"/>
            <a:ext cx="1277837" cy="883942"/>
          </a:xfrm>
          <a:prstGeom prst="rect">
            <a:avLst/>
          </a:prstGeom>
        </p:spPr>
      </p:pic>
      <p:sp>
        <p:nvSpPr>
          <p:cNvPr id="2" name="TextBox 1"/>
          <p:cNvSpPr txBox="1"/>
          <p:nvPr/>
        </p:nvSpPr>
        <p:spPr>
          <a:xfrm>
            <a:off x="755650" y="728663"/>
            <a:ext cx="7632700" cy="1908215"/>
          </a:xfrm>
          <a:prstGeom prst="rect">
            <a:avLst/>
          </a:prstGeom>
          <a:noFill/>
        </p:spPr>
        <p:txBody>
          <a:bodyPr wrap="square" rtlCol="0">
            <a:spAutoFit/>
          </a:bodyPr>
          <a:lstStyle/>
          <a:p>
            <a:pPr lvl="0" algn="ctr"/>
            <a:r>
              <a:rPr lang="en-GB" sz="3200" dirty="0" smtClean="0">
                <a:latin typeface="+mj-lt"/>
              </a:rPr>
              <a:t>Your Task - Part 1  </a:t>
            </a:r>
          </a:p>
          <a:p>
            <a:pPr lvl="0"/>
            <a:r>
              <a:rPr lang="en-GB" dirty="0" smtClean="0"/>
              <a:t>Construct a scatter graph using the information on the ‘Penicillin Effects’ worksheet as a template. </a:t>
            </a:r>
            <a:r>
              <a:rPr lang="en-GB" dirty="0">
                <a:solidFill>
                  <a:srgbClr val="1C1C1C"/>
                </a:solidFill>
              </a:rPr>
              <a:t>Once you have constructed your graph, answer the questions about the effects of penicillin on bacteria.</a:t>
            </a:r>
          </a:p>
          <a:p>
            <a:pPr algn="ctr"/>
            <a:endParaRPr lang="en-GB" sz="3200" dirty="0">
              <a:latin typeface="+mj-lt"/>
            </a:endParaRPr>
          </a:p>
        </p:txBody>
      </p:sp>
      <p:pic>
        <p:nvPicPr>
          <p:cNvPr id="4" name="Picture 3">
            <a:extLst>
              <a:ext uri="{FF2B5EF4-FFF2-40B4-BE49-F238E27FC236}">
                <a16:creationId xmlns:a16="http://schemas.microsoft.com/office/drawing/2014/main" id="{0BB66B65-ABAC-4CFF-8611-529622F60B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629" b="8354"/>
          <a:stretch/>
        </p:blipFill>
        <p:spPr>
          <a:xfrm>
            <a:off x="-1" y="2192737"/>
            <a:ext cx="9179897" cy="4221122"/>
          </a:xfrm>
          <a:prstGeom prst="rect">
            <a:avLst/>
          </a:prstGeom>
          <a:effectLst>
            <a:outerShdw blurRad="50800" sx="101000" sy="101000" algn="ctr" rotWithShape="0">
              <a:prstClr val="black">
                <a:alpha val="20000"/>
              </a:prstClr>
            </a:outerShdw>
          </a:effectLst>
        </p:spPr>
      </p:pic>
    </p:spTree>
    <p:extLst>
      <p:ext uri="{BB962C8B-B14F-4D97-AF65-F5344CB8AC3E}">
        <p14:creationId xmlns:p14="http://schemas.microsoft.com/office/powerpoint/2010/main" val="64638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7408963" y="579079"/>
            <a:ext cx="1277837" cy="883942"/>
          </a:xfrm>
          <a:prstGeom prst="rect">
            <a:avLst/>
          </a:prstGeom>
        </p:spPr>
      </p:pic>
      <p:sp>
        <p:nvSpPr>
          <p:cNvPr id="2" name="TextBox 1"/>
          <p:cNvSpPr txBox="1"/>
          <p:nvPr/>
        </p:nvSpPr>
        <p:spPr>
          <a:xfrm>
            <a:off x="663575" y="351731"/>
            <a:ext cx="7632700" cy="584775"/>
          </a:xfrm>
          <a:prstGeom prst="rect">
            <a:avLst/>
          </a:prstGeom>
          <a:noFill/>
        </p:spPr>
        <p:txBody>
          <a:bodyPr wrap="square" rtlCol="0">
            <a:spAutoFit/>
          </a:bodyPr>
          <a:lstStyle/>
          <a:p>
            <a:pPr algn="ctr"/>
            <a:r>
              <a:rPr lang="en-GB" sz="3200" dirty="0" smtClean="0">
                <a:latin typeface="+mj-lt"/>
              </a:rPr>
              <a:t>Your Task – Part 2</a:t>
            </a:r>
            <a:endParaRPr lang="en-GB" sz="3200" dirty="0">
              <a:latin typeface="+mj-lt"/>
            </a:endParaRPr>
          </a:p>
        </p:txBody>
      </p:sp>
      <p:grpSp>
        <p:nvGrpSpPr>
          <p:cNvPr id="49" name="Group 48">
            <a:extLst>
              <a:ext uri="{FF2B5EF4-FFF2-40B4-BE49-F238E27FC236}">
                <a16:creationId xmlns:a16="http://schemas.microsoft.com/office/drawing/2014/main" id="{9C495A07-8B3A-431A-AE31-155746127E10}"/>
              </a:ext>
            </a:extLst>
          </p:cNvPr>
          <p:cNvGrpSpPr/>
          <p:nvPr/>
        </p:nvGrpSpPr>
        <p:grpSpPr>
          <a:xfrm>
            <a:off x="682939" y="849177"/>
            <a:ext cx="7680145" cy="842891"/>
            <a:chOff x="708205" y="2194557"/>
            <a:chExt cx="7680145" cy="842891"/>
          </a:xfrm>
        </p:grpSpPr>
        <p:grpSp>
          <p:nvGrpSpPr>
            <p:cNvPr id="50" name="Group 49">
              <a:extLst>
                <a:ext uri="{FF2B5EF4-FFF2-40B4-BE49-F238E27FC236}">
                  <a16:creationId xmlns:a16="http://schemas.microsoft.com/office/drawing/2014/main" id="{65A04213-9290-4EF5-91AB-C49DF3C893E1}"/>
                </a:ext>
              </a:extLst>
            </p:cNvPr>
            <p:cNvGrpSpPr/>
            <p:nvPr/>
          </p:nvGrpSpPr>
          <p:grpSpPr>
            <a:xfrm>
              <a:off x="708205" y="2194557"/>
              <a:ext cx="7680145" cy="842891"/>
              <a:chOff x="708205" y="1584960"/>
              <a:chExt cx="7680145" cy="842891"/>
            </a:xfrm>
          </p:grpSpPr>
          <p:sp>
            <p:nvSpPr>
              <p:cNvPr id="52" name="Rectangle 51">
                <a:extLst>
                  <a:ext uri="{FF2B5EF4-FFF2-40B4-BE49-F238E27FC236}">
                    <a16:creationId xmlns:a16="http://schemas.microsoft.com/office/drawing/2014/main" id="{3F38E14B-9CA0-45BB-B239-5A45AA9DB380}"/>
                  </a:ext>
                </a:extLst>
              </p:cNvPr>
              <p:cNvSpPr/>
              <p:nvPr/>
            </p:nvSpPr>
            <p:spPr>
              <a:xfrm>
                <a:off x="755649" y="1584960"/>
                <a:ext cx="7632701" cy="842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53" name="Rectangle 52">
                <a:extLst>
                  <a:ext uri="{FF2B5EF4-FFF2-40B4-BE49-F238E27FC236}">
                    <a16:creationId xmlns:a16="http://schemas.microsoft.com/office/drawing/2014/main" id="{54CC0529-A76A-46D1-B1CC-2EA9B3AADA25}"/>
                  </a:ext>
                </a:extLst>
              </p:cNvPr>
              <p:cNvSpPr/>
              <p:nvPr/>
            </p:nvSpPr>
            <p:spPr>
              <a:xfrm rot="2700000">
                <a:off x="708205" y="1960114"/>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51" name="TextBox 50">
              <a:extLst>
                <a:ext uri="{FF2B5EF4-FFF2-40B4-BE49-F238E27FC236}">
                  <a16:creationId xmlns:a16="http://schemas.microsoft.com/office/drawing/2014/main" id="{084C2E55-E7C1-4AFA-A6FF-EA108191162A}"/>
                </a:ext>
              </a:extLst>
            </p:cNvPr>
            <p:cNvSpPr txBox="1"/>
            <p:nvPr/>
          </p:nvSpPr>
          <p:spPr>
            <a:xfrm>
              <a:off x="896982" y="2240083"/>
              <a:ext cx="7408817" cy="699404"/>
            </a:xfrm>
            <a:prstGeom prst="rect">
              <a:avLst/>
            </a:prstGeom>
            <a:noFill/>
          </p:spPr>
          <p:txBody>
            <a:bodyPr wrap="square" lIns="0" tIns="72000" rIns="0" bIns="72000" rtlCol="0">
              <a:spAutoFit/>
            </a:bodyPr>
            <a:lstStyle/>
            <a:p>
              <a:pPr lvl="0"/>
              <a:r>
                <a:rPr lang="en-GB" dirty="0">
                  <a:solidFill>
                    <a:srgbClr val="1C1C1C"/>
                  </a:solidFill>
                </a:rPr>
                <a:t>Once you have constructed your graph, answer the questions about the effects of penicillin on bacteria.</a:t>
              </a:r>
            </a:p>
          </p:txBody>
        </p:sp>
      </p:grpSp>
      <p:pic>
        <p:nvPicPr>
          <p:cNvPr id="32" name="Picture 31">
            <a:extLst>
              <a:ext uri="{FF2B5EF4-FFF2-40B4-BE49-F238E27FC236}">
                <a16:creationId xmlns:a16="http://schemas.microsoft.com/office/drawing/2014/main" id="{8EAE1814-FE14-4317-9033-2E62705782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4" t="26590" r="1999" b="14140"/>
          <a:stretch/>
        </p:blipFill>
        <p:spPr>
          <a:xfrm>
            <a:off x="16459" y="2468880"/>
            <a:ext cx="9127541" cy="3958046"/>
          </a:xfrm>
          <a:prstGeom prst="rect">
            <a:avLst/>
          </a:prstGeom>
          <a:effectLst>
            <a:outerShdw blurRad="50800" sx="101000" sy="101000" algn="ctr" rotWithShape="0">
              <a:prstClr val="black">
                <a:alpha val="20000"/>
              </a:prstClr>
            </a:outerShdw>
          </a:effectLst>
        </p:spPr>
      </p:pic>
    </p:spTree>
    <p:extLst>
      <p:ext uri="{BB962C8B-B14F-4D97-AF65-F5344CB8AC3E}">
        <p14:creationId xmlns:p14="http://schemas.microsoft.com/office/powerpoint/2010/main" val="129606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anim calcmode="lin" valueType="num">
                                      <p:cBhvr>
                                        <p:cTn id="8" dur="500" fill="hold"/>
                                        <p:tgtEl>
                                          <p:spTgt spid="49"/>
                                        </p:tgtEl>
                                        <p:attrNameLst>
                                          <p:attrName>ppt_x</p:attrName>
                                        </p:attrNameLst>
                                      </p:cBhvr>
                                      <p:tavLst>
                                        <p:tav tm="0">
                                          <p:val>
                                            <p:strVal val="#ppt_x"/>
                                          </p:val>
                                        </p:tav>
                                        <p:tav tm="100000">
                                          <p:val>
                                            <p:strVal val="#ppt_x"/>
                                          </p:val>
                                        </p:tav>
                                      </p:tavLst>
                                    </p:anim>
                                    <p:anim calcmode="lin" valueType="num">
                                      <p:cBhvr>
                                        <p:cTn id="9" dur="500" fill="hold"/>
                                        <p:tgtEl>
                                          <p:spTgt spid="4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498" y="798649"/>
            <a:ext cx="7632700" cy="584775"/>
          </a:xfrm>
          <a:prstGeom prst="rect">
            <a:avLst/>
          </a:prstGeom>
          <a:noFill/>
        </p:spPr>
        <p:txBody>
          <a:bodyPr wrap="square" rtlCol="0">
            <a:spAutoFit/>
          </a:bodyPr>
          <a:lstStyle/>
          <a:p>
            <a:pPr algn="ctr"/>
            <a:r>
              <a:rPr lang="en-GB" sz="3200" dirty="0" smtClean="0">
                <a:latin typeface="+mj-lt"/>
              </a:rPr>
              <a:t>Final Thought - Antibiotic </a:t>
            </a:r>
            <a:r>
              <a:rPr lang="en-GB" sz="3200" dirty="0">
                <a:latin typeface="+mj-lt"/>
              </a:rPr>
              <a:t>Resistance</a:t>
            </a:r>
          </a:p>
        </p:txBody>
      </p:sp>
      <p:grpSp>
        <p:nvGrpSpPr>
          <p:cNvPr id="77" name="Group 76">
            <a:extLst>
              <a:ext uri="{FF2B5EF4-FFF2-40B4-BE49-F238E27FC236}">
                <a16:creationId xmlns:a16="http://schemas.microsoft.com/office/drawing/2014/main" id="{6A795D6C-6413-4E21-B603-248164A2D766}"/>
              </a:ext>
            </a:extLst>
          </p:cNvPr>
          <p:cNvGrpSpPr/>
          <p:nvPr/>
        </p:nvGrpSpPr>
        <p:grpSpPr>
          <a:xfrm>
            <a:off x="708204" y="1730359"/>
            <a:ext cx="6483171" cy="822342"/>
            <a:chOff x="708205" y="2194557"/>
            <a:chExt cx="6483171" cy="822342"/>
          </a:xfrm>
        </p:grpSpPr>
        <p:grpSp>
          <p:nvGrpSpPr>
            <p:cNvPr id="78" name="Group 77">
              <a:extLst>
                <a:ext uri="{FF2B5EF4-FFF2-40B4-BE49-F238E27FC236}">
                  <a16:creationId xmlns:a16="http://schemas.microsoft.com/office/drawing/2014/main" id="{548854ED-9EFC-462C-A1E8-5250F3BD66F7}"/>
                </a:ext>
              </a:extLst>
            </p:cNvPr>
            <p:cNvGrpSpPr/>
            <p:nvPr/>
          </p:nvGrpSpPr>
          <p:grpSpPr>
            <a:xfrm>
              <a:off x="708205" y="2194557"/>
              <a:ext cx="6483171" cy="822342"/>
              <a:chOff x="708205" y="1584960"/>
              <a:chExt cx="6483171" cy="822342"/>
            </a:xfrm>
          </p:grpSpPr>
          <p:sp>
            <p:nvSpPr>
              <p:cNvPr id="80" name="Rectangle 79">
                <a:extLst>
                  <a:ext uri="{FF2B5EF4-FFF2-40B4-BE49-F238E27FC236}">
                    <a16:creationId xmlns:a16="http://schemas.microsoft.com/office/drawing/2014/main" id="{F43C3D51-4F96-4A4B-94A8-5273991396A3}"/>
                  </a:ext>
                </a:extLst>
              </p:cNvPr>
              <p:cNvSpPr/>
              <p:nvPr/>
            </p:nvSpPr>
            <p:spPr>
              <a:xfrm>
                <a:off x="755650" y="1584960"/>
                <a:ext cx="6435726" cy="822342"/>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81" name="Rectangle 80">
                <a:extLst>
                  <a:ext uri="{FF2B5EF4-FFF2-40B4-BE49-F238E27FC236}">
                    <a16:creationId xmlns:a16="http://schemas.microsoft.com/office/drawing/2014/main" id="{1164C1D0-3F01-4CBC-B3A1-2CC4C5A3BF0B}"/>
                  </a:ext>
                </a:extLst>
              </p:cNvPr>
              <p:cNvSpPr/>
              <p:nvPr/>
            </p:nvSpPr>
            <p:spPr>
              <a:xfrm rot="2700000">
                <a:off x="708205" y="1946031"/>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79" name="TextBox 78">
              <a:extLst>
                <a:ext uri="{FF2B5EF4-FFF2-40B4-BE49-F238E27FC236}">
                  <a16:creationId xmlns:a16="http://schemas.microsoft.com/office/drawing/2014/main" id="{6DB9B7F9-14A5-4F12-BC05-A555256555D1}"/>
                </a:ext>
              </a:extLst>
            </p:cNvPr>
            <p:cNvSpPr txBox="1"/>
            <p:nvPr/>
          </p:nvSpPr>
          <p:spPr>
            <a:xfrm>
              <a:off x="896982" y="2240083"/>
              <a:ext cx="5427620" cy="699404"/>
            </a:xfrm>
            <a:prstGeom prst="rect">
              <a:avLst/>
            </a:prstGeom>
            <a:noFill/>
          </p:spPr>
          <p:txBody>
            <a:bodyPr wrap="square" lIns="0" tIns="72000" rIns="0" bIns="72000" rtlCol="0">
              <a:spAutoFit/>
            </a:bodyPr>
            <a:lstStyle/>
            <a:p>
              <a:pPr lvl="0"/>
              <a:r>
                <a:rPr lang="en-GB" spc="-60" dirty="0">
                  <a:solidFill>
                    <a:srgbClr val="1C1C1C"/>
                  </a:solidFill>
                </a:rPr>
                <a:t>Penicillin has been used to treat illnesses caused by bacteria ever since Alexander Fleming first discovered it.</a:t>
              </a:r>
            </a:p>
          </p:txBody>
        </p:sp>
      </p:grpSp>
      <p:grpSp>
        <p:nvGrpSpPr>
          <p:cNvPr id="44" name="Group 43">
            <a:extLst>
              <a:ext uri="{FF2B5EF4-FFF2-40B4-BE49-F238E27FC236}">
                <a16:creationId xmlns:a16="http://schemas.microsoft.com/office/drawing/2014/main" id="{6B5A354B-2795-45F2-B81B-8A25CC4D7FE0}"/>
              </a:ext>
            </a:extLst>
          </p:cNvPr>
          <p:cNvGrpSpPr/>
          <p:nvPr/>
        </p:nvGrpSpPr>
        <p:grpSpPr>
          <a:xfrm>
            <a:off x="708204" y="2806683"/>
            <a:ext cx="6549845" cy="1102495"/>
            <a:chOff x="708205" y="2194556"/>
            <a:chExt cx="6549845" cy="1102495"/>
          </a:xfrm>
        </p:grpSpPr>
        <p:grpSp>
          <p:nvGrpSpPr>
            <p:cNvPr id="46" name="Group 45">
              <a:extLst>
                <a:ext uri="{FF2B5EF4-FFF2-40B4-BE49-F238E27FC236}">
                  <a16:creationId xmlns:a16="http://schemas.microsoft.com/office/drawing/2014/main" id="{BAC36180-7532-40CA-A575-0E7EE277182E}"/>
                </a:ext>
              </a:extLst>
            </p:cNvPr>
            <p:cNvGrpSpPr/>
            <p:nvPr/>
          </p:nvGrpSpPr>
          <p:grpSpPr>
            <a:xfrm>
              <a:off x="708205" y="2194556"/>
              <a:ext cx="6549845" cy="1102495"/>
              <a:chOff x="708205" y="1584959"/>
              <a:chExt cx="6549845" cy="1102495"/>
            </a:xfrm>
          </p:grpSpPr>
          <p:sp>
            <p:nvSpPr>
              <p:cNvPr id="48" name="Rectangle 47">
                <a:extLst>
                  <a:ext uri="{FF2B5EF4-FFF2-40B4-BE49-F238E27FC236}">
                    <a16:creationId xmlns:a16="http://schemas.microsoft.com/office/drawing/2014/main" id="{D04E1445-6A99-45DE-9245-55EC7D1C097F}"/>
                  </a:ext>
                </a:extLst>
              </p:cNvPr>
              <p:cNvSpPr/>
              <p:nvPr/>
            </p:nvSpPr>
            <p:spPr>
              <a:xfrm>
                <a:off x="755649" y="1584959"/>
                <a:ext cx="6502401" cy="1102495"/>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49" name="Rectangle 48">
                <a:extLst>
                  <a:ext uri="{FF2B5EF4-FFF2-40B4-BE49-F238E27FC236}">
                    <a16:creationId xmlns:a16="http://schemas.microsoft.com/office/drawing/2014/main" id="{C50F0E0B-855C-4A0E-93CA-422EAEC4EB4E}"/>
                  </a:ext>
                </a:extLst>
              </p:cNvPr>
              <p:cNvSpPr/>
              <p:nvPr/>
            </p:nvSpPr>
            <p:spPr>
              <a:xfrm rot="2700000">
                <a:off x="708205" y="2088906"/>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47" name="TextBox 46">
              <a:extLst>
                <a:ext uri="{FF2B5EF4-FFF2-40B4-BE49-F238E27FC236}">
                  <a16:creationId xmlns:a16="http://schemas.microsoft.com/office/drawing/2014/main" id="{A1737CE5-8A4A-4A0D-8D0F-768FA99E3848}"/>
                </a:ext>
              </a:extLst>
            </p:cNvPr>
            <p:cNvSpPr txBox="1"/>
            <p:nvPr/>
          </p:nvSpPr>
          <p:spPr>
            <a:xfrm>
              <a:off x="896981" y="2259133"/>
              <a:ext cx="5284745" cy="976403"/>
            </a:xfrm>
            <a:prstGeom prst="rect">
              <a:avLst/>
            </a:prstGeom>
            <a:noFill/>
          </p:spPr>
          <p:txBody>
            <a:bodyPr wrap="square" lIns="0" tIns="72000" rIns="0" bIns="72000" rtlCol="0">
              <a:spAutoFit/>
            </a:bodyPr>
            <a:lstStyle/>
            <a:p>
              <a:pPr lvl="0"/>
              <a:r>
                <a:rPr lang="en-GB" dirty="0">
                  <a:solidFill>
                    <a:srgbClr val="1C1C1C"/>
                  </a:solidFill>
                </a:rPr>
                <a:t>However, some types of bacteria can become resistant to antibiotics like penicillin. This means the antibiotics no longer affect them.</a:t>
              </a:r>
            </a:p>
          </p:txBody>
        </p:sp>
      </p:grpSp>
      <p:grpSp>
        <p:nvGrpSpPr>
          <p:cNvPr id="50" name="Group 49">
            <a:extLst>
              <a:ext uri="{FF2B5EF4-FFF2-40B4-BE49-F238E27FC236}">
                <a16:creationId xmlns:a16="http://schemas.microsoft.com/office/drawing/2014/main" id="{D8FF419E-63EA-4EBC-8E86-927514AE4D11}"/>
              </a:ext>
            </a:extLst>
          </p:cNvPr>
          <p:cNvGrpSpPr/>
          <p:nvPr/>
        </p:nvGrpSpPr>
        <p:grpSpPr>
          <a:xfrm>
            <a:off x="708204" y="4178283"/>
            <a:ext cx="6130745" cy="812817"/>
            <a:chOff x="708205" y="2194556"/>
            <a:chExt cx="6130745" cy="812817"/>
          </a:xfrm>
        </p:grpSpPr>
        <p:grpSp>
          <p:nvGrpSpPr>
            <p:cNvPr id="51" name="Group 50">
              <a:extLst>
                <a:ext uri="{FF2B5EF4-FFF2-40B4-BE49-F238E27FC236}">
                  <a16:creationId xmlns:a16="http://schemas.microsoft.com/office/drawing/2014/main" id="{61F80695-4AFE-475B-BE3E-415A6AAC5152}"/>
                </a:ext>
              </a:extLst>
            </p:cNvPr>
            <p:cNvGrpSpPr/>
            <p:nvPr/>
          </p:nvGrpSpPr>
          <p:grpSpPr>
            <a:xfrm>
              <a:off x="708205" y="2194556"/>
              <a:ext cx="6130745" cy="812817"/>
              <a:chOff x="708205" y="1584959"/>
              <a:chExt cx="6130745" cy="812817"/>
            </a:xfrm>
          </p:grpSpPr>
          <p:sp>
            <p:nvSpPr>
              <p:cNvPr id="53" name="Rectangle 52">
                <a:extLst>
                  <a:ext uri="{FF2B5EF4-FFF2-40B4-BE49-F238E27FC236}">
                    <a16:creationId xmlns:a16="http://schemas.microsoft.com/office/drawing/2014/main" id="{45AEA25E-1468-4144-A81F-2644CBFB0F6A}"/>
                  </a:ext>
                </a:extLst>
              </p:cNvPr>
              <p:cNvSpPr/>
              <p:nvPr/>
            </p:nvSpPr>
            <p:spPr>
              <a:xfrm>
                <a:off x="755649" y="1584959"/>
                <a:ext cx="6083301" cy="812817"/>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54" name="Rectangle 53">
                <a:extLst>
                  <a:ext uri="{FF2B5EF4-FFF2-40B4-BE49-F238E27FC236}">
                    <a16:creationId xmlns:a16="http://schemas.microsoft.com/office/drawing/2014/main" id="{3EFC9305-EF0C-4AC7-B2AF-A9117CD79C18}"/>
                  </a:ext>
                </a:extLst>
              </p:cNvPr>
              <p:cNvSpPr/>
              <p:nvPr/>
            </p:nvSpPr>
            <p:spPr>
              <a:xfrm rot="2700000">
                <a:off x="708205" y="1946031"/>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52" name="TextBox 51">
              <a:extLst>
                <a:ext uri="{FF2B5EF4-FFF2-40B4-BE49-F238E27FC236}">
                  <a16:creationId xmlns:a16="http://schemas.microsoft.com/office/drawing/2014/main" id="{1A9681B5-6F5F-4428-8CD5-F84FF4AC013A}"/>
                </a:ext>
              </a:extLst>
            </p:cNvPr>
            <p:cNvSpPr txBox="1"/>
            <p:nvPr/>
          </p:nvSpPr>
          <p:spPr>
            <a:xfrm>
              <a:off x="896982" y="2240083"/>
              <a:ext cx="4646570" cy="699404"/>
            </a:xfrm>
            <a:prstGeom prst="rect">
              <a:avLst/>
            </a:prstGeom>
            <a:noFill/>
          </p:spPr>
          <p:txBody>
            <a:bodyPr wrap="square" lIns="0" tIns="72000" rIns="0" bIns="72000" rtlCol="0">
              <a:spAutoFit/>
            </a:bodyPr>
            <a:lstStyle/>
            <a:p>
              <a:pPr lvl="0"/>
              <a:r>
                <a:rPr lang="en-GB" spc="-30" dirty="0">
                  <a:solidFill>
                    <a:srgbClr val="1C1C1C"/>
                  </a:solidFill>
                </a:rPr>
                <a:t>What are the potential implications of antibiotic resistance?</a:t>
              </a:r>
            </a:p>
          </p:txBody>
        </p:sp>
      </p:grpSp>
      <p:grpSp>
        <p:nvGrpSpPr>
          <p:cNvPr id="55" name="Group 54">
            <a:extLst>
              <a:ext uri="{FF2B5EF4-FFF2-40B4-BE49-F238E27FC236}">
                <a16:creationId xmlns:a16="http://schemas.microsoft.com/office/drawing/2014/main" id="{E1978092-2D40-4559-81B6-52B8DFAF4E31}"/>
              </a:ext>
            </a:extLst>
          </p:cNvPr>
          <p:cNvGrpSpPr/>
          <p:nvPr/>
        </p:nvGrpSpPr>
        <p:grpSpPr>
          <a:xfrm>
            <a:off x="708204" y="5242744"/>
            <a:ext cx="6349821" cy="850082"/>
            <a:chOff x="708205" y="2194557"/>
            <a:chExt cx="6349821" cy="850082"/>
          </a:xfrm>
        </p:grpSpPr>
        <p:grpSp>
          <p:nvGrpSpPr>
            <p:cNvPr id="56" name="Group 55">
              <a:extLst>
                <a:ext uri="{FF2B5EF4-FFF2-40B4-BE49-F238E27FC236}">
                  <a16:creationId xmlns:a16="http://schemas.microsoft.com/office/drawing/2014/main" id="{1013366E-0160-44B8-A164-67AB1388AE6A}"/>
                </a:ext>
              </a:extLst>
            </p:cNvPr>
            <p:cNvGrpSpPr/>
            <p:nvPr/>
          </p:nvGrpSpPr>
          <p:grpSpPr>
            <a:xfrm>
              <a:off x="708205" y="2194557"/>
              <a:ext cx="6349821" cy="850082"/>
              <a:chOff x="708205" y="1584960"/>
              <a:chExt cx="6349821" cy="850082"/>
            </a:xfrm>
          </p:grpSpPr>
          <p:sp>
            <p:nvSpPr>
              <p:cNvPr id="88" name="Rectangle 87">
                <a:extLst>
                  <a:ext uri="{FF2B5EF4-FFF2-40B4-BE49-F238E27FC236}">
                    <a16:creationId xmlns:a16="http://schemas.microsoft.com/office/drawing/2014/main" id="{EFA5DE3A-B536-40F1-B8CD-2A1D79678A3B}"/>
                  </a:ext>
                </a:extLst>
              </p:cNvPr>
              <p:cNvSpPr/>
              <p:nvPr/>
            </p:nvSpPr>
            <p:spPr>
              <a:xfrm>
                <a:off x="755650" y="1584960"/>
                <a:ext cx="6302376" cy="850082"/>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89" name="Rectangle 88">
                <a:extLst>
                  <a:ext uri="{FF2B5EF4-FFF2-40B4-BE49-F238E27FC236}">
                    <a16:creationId xmlns:a16="http://schemas.microsoft.com/office/drawing/2014/main" id="{5FE94B2A-4333-47AE-A736-A404524AE311}"/>
                  </a:ext>
                </a:extLst>
              </p:cNvPr>
              <p:cNvSpPr/>
              <p:nvPr/>
            </p:nvSpPr>
            <p:spPr>
              <a:xfrm rot="2700000">
                <a:off x="708205" y="1974606"/>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87" name="TextBox 86">
              <a:extLst>
                <a:ext uri="{FF2B5EF4-FFF2-40B4-BE49-F238E27FC236}">
                  <a16:creationId xmlns:a16="http://schemas.microsoft.com/office/drawing/2014/main" id="{D8AE4D3B-62E4-4FF2-BD6A-861A29126F40}"/>
                </a:ext>
              </a:extLst>
            </p:cNvPr>
            <p:cNvSpPr txBox="1"/>
            <p:nvPr/>
          </p:nvSpPr>
          <p:spPr>
            <a:xfrm>
              <a:off x="896981" y="2240083"/>
              <a:ext cx="5703845" cy="699404"/>
            </a:xfrm>
            <a:prstGeom prst="rect">
              <a:avLst/>
            </a:prstGeom>
            <a:noFill/>
          </p:spPr>
          <p:txBody>
            <a:bodyPr wrap="square" lIns="0" tIns="72000" rIns="0" bIns="72000" rtlCol="0">
              <a:spAutoFit/>
            </a:bodyPr>
            <a:lstStyle/>
            <a:p>
              <a:pPr lvl="0"/>
              <a:r>
                <a:rPr lang="en-GB" spc="-30" dirty="0">
                  <a:solidFill>
                    <a:srgbClr val="1C1C1C"/>
                  </a:solidFill>
                </a:rPr>
                <a:t>What do scientists need to do to prepare for increased antibiotic resistance?</a:t>
              </a:r>
            </a:p>
          </p:txBody>
        </p:sp>
      </p:grpSp>
      <p:pic>
        <p:nvPicPr>
          <p:cNvPr id="12" name="Picture 11">
            <a:extLst>
              <a:ext uri="{FF2B5EF4-FFF2-40B4-BE49-F238E27FC236}">
                <a16:creationId xmlns:a16="http://schemas.microsoft.com/office/drawing/2014/main" id="{A7BAAFF8-3FD1-4971-BB1F-5B69A181B5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4118" y="1638300"/>
            <a:ext cx="2530694" cy="5219700"/>
          </a:xfrm>
          <a:prstGeom prst="rect">
            <a:avLst/>
          </a:prstGeom>
        </p:spPr>
      </p:pic>
      <p:pic>
        <p:nvPicPr>
          <p:cNvPr id="24" name="Picture 23"/>
          <p:cNvPicPr>
            <a:picLocks noChangeAspect="1"/>
          </p:cNvPicPr>
          <p:nvPr/>
        </p:nvPicPr>
        <p:blipFill>
          <a:blip r:embed="rId3"/>
          <a:stretch>
            <a:fillRect/>
          </a:stretch>
        </p:blipFill>
        <p:spPr>
          <a:xfrm>
            <a:off x="7408963" y="579079"/>
            <a:ext cx="1277837" cy="883942"/>
          </a:xfrm>
          <a:prstGeom prst="rect">
            <a:avLst/>
          </a:prstGeom>
        </p:spPr>
      </p:pic>
    </p:spTree>
    <p:extLst>
      <p:ext uri="{BB962C8B-B14F-4D97-AF65-F5344CB8AC3E}">
        <p14:creationId xmlns:p14="http://schemas.microsoft.com/office/powerpoint/2010/main" val="152351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500"/>
                                        <p:tgtEl>
                                          <p:spTgt spid="50"/>
                                        </p:tgtEl>
                                      </p:cBhvr>
                                    </p:animEffect>
                                    <p:anim calcmode="lin" valueType="num">
                                      <p:cBhvr>
                                        <p:cTn id="15" dur="500" fill="hold"/>
                                        <p:tgtEl>
                                          <p:spTgt spid="50"/>
                                        </p:tgtEl>
                                        <p:attrNameLst>
                                          <p:attrName>ppt_x</p:attrName>
                                        </p:attrNameLst>
                                      </p:cBhvr>
                                      <p:tavLst>
                                        <p:tav tm="0">
                                          <p:val>
                                            <p:strVal val="#ppt_x"/>
                                          </p:val>
                                        </p:tav>
                                        <p:tav tm="100000">
                                          <p:val>
                                            <p:strVal val="#ppt_x"/>
                                          </p:val>
                                        </p:tav>
                                      </p:tavLst>
                                    </p:anim>
                                    <p:anim calcmode="lin" valueType="num">
                                      <p:cBhvr>
                                        <p:cTn id="16" dur="5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fade">
                                      <p:cBhvr>
                                        <p:cTn id="21" dur="500"/>
                                        <p:tgtEl>
                                          <p:spTgt spid="55"/>
                                        </p:tgtEl>
                                      </p:cBhvr>
                                    </p:animEffect>
                                    <p:anim calcmode="lin" valueType="num">
                                      <p:cBhvr>
                                        <p:cTn id="22" dur="500" fill="hold"/>
                                        <p:tgtEl>
                                          <p:spTgt spid="55"/>
                                        </p:tgtEl>
                                        <p:attrNameLst>
                                          <p:attrName>ppt_x</p:attrName>
                                        </p:attrNameLst>
                                      </p:cBhvr>
                                      <p:tavLst>
                                        <p:tav tm="0">
                                          <p:val>
                                            <p:strVal val="#ppt_x"/>
                                          </p:val>
                                        </p:tav>
                                        <p:tav tm="100000">
                                          <p:val>
                                            <p:strVal val="#ppt_x"/>
                                          </p:val>
                                        </p:tav>
                                      </p:tavLst>
                                    </p:anim>
                                    <p:anim calcmode="lin" valueType="num">
                                      <p:cBhvr>
                                        <p:cTn id="23" dur="5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4294967295"/>
          </p:nvPr>
        </p:nvSpPr>
        <p:spPr>
          <a:xfrm>
            <a:off x="628650" y="1127760"/>
            <a:ext cx="7759700" cy="1409700"/>
          </a:xfrm>
        </p:spPr>
        <p:txBody>
          <a:bodyPr>
            <a:normAutofit/>
          </a:bodyPr>
          <a:lstStyle/>
          <a:p>
            <a:r>
              <a:rPr lang="en-GB" dirty="0"/>
              <a:t>To record and interpret data on the effects of penicillin using a scatter graph.</a:t>
            </a:r>
          </a:p>
        </p:txBody>
      </p:sp>
      <p:sp>
        <p:nvSpPr>
          <p:cNvPr id="20" name="Content Placeholder 15"/>
          <p:cNvSpPr txBox="1">
            <a:spLocks/>
          </p:cNvSpPr>
          <p:nvPr/>
        </p:nvSpPr>
        <p:spPr>
          <a:xfrm>
            <a:off x="628650" y="3466803"/>
            <a:ext cx="7600950" cy="2626022"/>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2" charset="0"/>
              </a:rPr>
              <a:t>I can describe Fleming’s discovery of penicillin.</a:t>
            </a:r>
          </a:p>
          <a:p>
            <a:r>
              <a:rPr lang="en-GB" dirty="0">
                <a:latin typeface="Twinkl" pitchFamily="2" charset="0"/>
              </a:rPr>
              <a:t>I can construct a scatter graph from a table of results.</a:t>
            </a:r>
          </a:p>
          <a:p>
            <a:r>
              <a:rPr lang="en-GB" dirty="0">
                <a:latin typeface="Twinkl" pitchFamily="2" charset="0"/>
              </a:rPr>
              <a:t>I can answer questions about the effects of penicillin using my scatter graph.</a:t>
            </a:r>
          </a:p>
        </p:txBody>
      </p:sp>
    </p:spTree>
    <p:extLst>
      <p:ext uri="{BB962C8B-B14F-4D97-AF65-F5344CB8AC3E}">
        <p14:creationId xmlns:p14="http://schemas.microsoft.com/office/powerpoint/2010/main" val="447285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 name="Bt 8">
            <a:extLst>
              <a:ext uri="{FF2B5EF4-FFF2-40B4-BE49-F238E27FC236}">
                <a16:creationId xmlns:a16="http://schemas.microsoft.com/office/drawing/2014/main" id="{9DD4563F-0483-403D-B92A-9FA78FC80429}"/>
              </a:ext>
            </a:extLst>
          </p:cNvPr>
          <p:cNvGrpSpPr/>
          <p:nvPr/>
        </p:nvGrpSpPr>
        <p:grpSpPr>
          <a:xfrm>
            <a:off x="3030060" y="5538227"/>
            <a:ext cx="1766056" cy="554598"/>
            <a:chOff x="708205" y="4991101"/>
            <a:chExt cx="1744611" cy="554598"/>
          </a:xfrm>
        </p:grpSpPr>
        <p:grpSp>
          <p:nvGrpSpPr>
            <p:cNvPr id="141" name="Group 140">
              <a:extLst>
                <a:ext uri="{FF2B5EF4-FFF2-40B4-BE49-F238E27FC236}">
                  <a16:creationId xmlns:a16="http://schemas.microsoft.com/office/drawing/2014/main" id="{B5947FBC-2295-4BD2-9DC0-5CAE52D8D02C}"/>
                </a:ext>
              </a:extLst>
            </p:cNvPr>
            <p:cNvGrpSpPr/>
            <p:nvPr/>
          </p:nvGrpSpPr>
          <p:grpSpPr>
            <a:xfrm>
              <a:off x="708205" y="4991101"/>
              <a:ext cx="1718043" cy="554598"/>
              <a:chOff x="708205" y="1276351"/>
              <a:chExt cx="1718043" cy="554598"/>
            </a:xfrm>
          </p:grpSpPr>
          <p:sp>
            <p:nvSpPr>
              <p:cNvPr id="143" name="Rectangle 142">
                <a:extLst>
                  <a:ext uri="{FF2B5EF4-FFF2-40B4-BE49-F238E27FC236}">
                    <a16:creationId xmlns:a16="http://schemas.microsoft.com/office/drawing/2014/main" id="{592BD626-F1E8-456F-8BE4-7FBB5F2A1596}"/>
                  </a:ext>
                </a:extLst>
              </p:cNvPr>
              <p:cNvSpPr/>
              <p:nvPr/>
            </p:nvSpPr>
            <p:spPr>
              <a:xfrm>
                <a:off x="755651" y="1276351"/>
                <a:ext cx="1670597" cy="554598"/>
              </a:xfrm>
              <a:prstGeom prst="rect">
                <a:avLst/>
              </a:prstGeom>
              <a:solidFill>
                <a:srgbClr val="00954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144" name="Rectangle 143">
                <a:extLst>
                  <a:ext uri="{FF2B5EF4-FFF2-40B4-BE49-F238E27FC236}">
                    <a16:creationId xmlns:a16="http://schemas.microsoft.com/office/drawing/2014/main" id="{B29BDDF4-EC15-4757-9C12-EEC8D8960AC7}"/>
                  </a:ext>
                </a:extLst>
              </p:cNvPr>
              <p:cNvSpPr/>
              <p:nvPr/>
            </p:nvSpPr>
            <p:spPr>
              <a:xfrm rot="2700000">
                <a:off x="708205" y="1505462"/>
                <a:ext cx="94891" cy="94891"/>
              </a:xfrm>
              <a:prstGeom prst="rect">
                <a:avLst/>
              </a:prstGeom>
              <a:solidFill>
                <a:schemeClr val="bg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142" name="TextBox 141">
              <a:extLst>
                <a:ext uri="{FF2B5EF4-FFF2-40B4-BE49-F238E27FC236}">
                  <a16:creationId xmlns:a16="http://schemas.microsoft.com/office/drawing/2014/main" id="{7A9E53CA-FFAB-48DF-A04B-F3334D289062}"/>
                </a:ext>
              </a:extLst>
            </p:cNvPr>
            <p:cNvSpPr txBox="1"/>
            <p:nvPr/>
          </p:nvSpPr>
          <p:spPr>
            <a:xfrm>
              <a:off x="896983" y="5059272"/>
              <a:ext cx="1555833" cy="422405"/>
            </a:xfrm>
            <a:prstGeom prst="rect">
              <a:avLst/>
            </a:prstGeom>
            <a:noFill/>
          </p:spPr>
          <p:txBody>
            <a:bodyPr wrap="square" lIns="0" tIns="72000" rIns="0" bIns="72000" rtlCol="0">
              <a:spAutoFit/>
            </a:bodyPr>
            <a:lstStyle/>
            <a:p>
              <a:pPr lvl="0"/>
              <a:r>
                <a:rPr lang="en-GB" dirty="0">
                  <a:solidFill>
                    <a:srgbClr val="FFFFFF"/>
                  </a:solidFill>
                  <a:latin typeface="Twinkl SemiBold"/>
                </a:rPr>
                <a:t>Salmonella</a:t>
              </a:r>
            </a:p>
          </p:txBody>
        </p:sp>
      </p:grpSp>
      <p:grpSp>
        <p:nvGrpSpPr>
          <p:cNvPr id="135" name="Bt 7">
            <a:extLst>
              <a:ext uri="{FF2B5EF4-FFF2-40B4-BE49-F238E27FC236}">
                <a16:creationId xmlns:a16="http://schemas.microsoft.com/office/drawing/2014/main" id="{3731BD4F-42EF-4039-B068-FDD221A081A8}"/>
              </a:ext>
            </a:extLst>
          </p:cNvPr>
          <p:cNvGrpSpPr/>
          <p:nvPr/>
        </p:nvGrpSpPr>
        <p:grpSpPr>
          <a:xfrm>
            <a:off x="3030060" y="4742719"/>
            <a:ext cx="1766056" cy="554598"/>
            <a:chOff x="708205" y="4991101"/>
            <a:chExt cx="1744611" cy="554598"/>
          </a:xfrm>
        </p:grpSpPr>
        <p:grpSp>
          <p:nvGrpSpPr>
            <p:cNvPr id="136" name="Group 135">
              <a:extLst>
                <a:ext uri="{FF2B5EF4-FFF2-40B4-BE49-F238E27FC236}">
                  <a16:creationId xmlns:a16="http://schemas.microsoft.com/office/drawing/2014/main" id="{5B55E41B-5251-411C-8753-8769749EB0D4}"/>
                </a:ext>
              </a:extLst>
            </p:cNvPr>
            <p:cNvGrpSpPr/>
            <p:nvPr/>
          </p:nvGrpSpPr>
          <p:grpSpPr>
            <a:xfrm>
              <a:off x="708205" y="4991101"/>
              <a:ext cx="1718043" cy="554598"/>
              <a:chOff x="708205" y="1276351"/>
              <a:chExt cx="1718043" cy="554598"/>
            </a:xfrm>
          </p:grpSpPr>
          <p:sp>
            <p:nvSpPr>
              <p:cNvPr id="138" name="Rectangle 137">
                <a:extLst>
                  <a:ext uri="{FF2B5EF4-FFF2-40B4-BE49-F238E27FC236}">
                    <a16:creationId xmlns:a16="http://schemas.microsoft.com/office/drawing/2014/main" id="{40624005-D5A1-42B9-A7E3-495DC3F0D154}"/>
                  </a:ext>
                </a:extLst>
              </p:cNvPr>
              <p:cNvSpPr/>
              <p:nvPr/>
            </p:nvSpPr>
            <p:spPr>
              <a:xfrm>
                <a:off x="755651" y="1276351"/>
                <a:ext cx="1670597" cy="554598"/>
              </a:xfrm>
              <a:prstGeom prst="rect">
                <a:avLst/>
              </a:prstGeom>
              <a:solidFill>
                <a:srgbClr val="00954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139" name="Rectangle 138">
                <a:extLst>
                  <a:ext uri="{FF2B5EF4-FFF2-40B4-BE49-F238E27FC236}">
                    <a16:creationId xmlns:a16="http://schemas.microsoft.com/office/drawing/2014/main" id="{C0766376-566C-4AEC-8428-581F6883D94E}"/>
                  </a:ext>
                </a:extLst>
              </p:cNvPr>
              <p:cNvSpPr/>
              <p:nvPr/>
            </p:nvSpPr>
            <p:spPr>
              <a:xfrm rot="2700000">
                <a:off x="708205" y="1505462"/>
                <a:ext cx="94891" cy="94891"/>
              </a:xfrm>
              <a:prstGeom prst="rect">
                <a:avLst/>
              </a:prstGeom>
              <a:solidFill>
                <a:schemeClr val="bg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137" name="TextBox 136">
              <a:extLst>
                <a:ext uri="{FF2B5EF4-FFF2-40B4-BE49-F238E27FC236}">
                  <a16:creationId xmlns:a16="http://schemas.microsoft.com/office/drawing/2014/main" id="{0353F8AF-9765-491D-9CD5-22AEEC3D494C}"/>
                </a:ext>
              </a:extLst>
            </p:cNvPr>
            <p:cNvSpPr txBox="1"/>
            <p:nvPr/>
          </p:nvSpPr>
          <p:spPr>
            <a:xfrm>
              <a:off x="896983" y="5059272"/>
              <a:ext cx="1555833" cy="422405"/>
            </a:xfrm>
            <a:prstGeom prst="rect">
              <a:avLst/>
            </a:prstGeom>
            <a:noFill/>
          </p:spPr>
          <p:txBody>
            <a:bodyPr wrap="square" lIns="0" tIns="72000" rIns="0" bIns="72000" rtlCol="0">
              <a:spAutoFit/>
            </a:bodyPr>
            <a:lstStyle/>
            <a:p>
              <a:pPr lvl="0"/>
              <a:r>
                <a:rPr lang="en-GB" dirty="0">
                  <a:solidFill>
                    <a:srgbClr val="FFFFFF"/>
                  </a:solidFill>
                  <a:latin typeface="Twinkl SemiBold"/>
                </a:rPr>
                <a:t>Tonsillitis</a:t>
              </a:r>
            </a:p>
          </p:txBody>
        </p:sp>
      </p:grpSp>
      <p:grpSp>
        <p:nvGrpSpPr>
          <p:cNvPr id="130" name="Bt 6">
            <a:extLst>
              <a:ext uri="{FF2B5EF4-FFF2-40B4-BE49-F238E27FC236}">
                <a16:creationId xmlns:a16="http://schemas.microsoft.com/office/drawing/2014/main" id="{70C67A4C-4DAE-4110-BE70-AE92DD66B41B}"/>
              </a:ext>
            </a:extLst>
          </p:cNvPr>
          <p:cNvGrpSpPr/>
          <p:nvPr/>
        </p:nvGrpSpPr>
        <p:grpSpPr>
          <a:xfrm>
            <a:off x="3030060" y="3947210"/>
            <a:ext cx="1766056" cy="554598"/>
            <a:chOff x="708205" y="4991101"/>
            <a:chExt cx="1744611" cy="554598"/>
          </a:xfrm>
        </p:grpSpPr>
        <p:grpSp>
          <p:nvGrpSpPr>
            <p:cNvPr id="131" name="Group 130">
              <a:extLst>
                <a:ext uri="{FF2B5EF4-FFF2-40B4-BE49-F238E27FC236}">
                  <a16:creationId xmlns:a16="http://schemas.microsoft.com/office/drawing/2014/main" id="{D2960AD5-5C82-4C84-AFC1-959B3017E8C9}"/>
                </a:ext>
              </a:extLst>
            </p:cNvPr>
            <p:cNvGrpSpPr/>
            <p:nvPr/>
          </p:nvGrpSpPr>
          <p:grpSpPr>
            <a:xfrm>
              <a:off x="708205" y="4991101"/>
              <a:ext cx="1718043" cy="554598"/>
              <a:chOff x="708205" y="1276351"/>
              <a:chExt cx="1718043" cy="554598"/>
            </a:xfrm>
          </p:grpSpPr>
          <p:sp>
            <p:nvSpPr>
              <p:cNvPr id="133" name="Rectangle 132">
                <a:extLst>
                  <a:ext uri="{FF2B5EF4-FFF2-40B4-BE49-F238E27FC236}">
                    <a16:creationId xmlns:a16="http://schemas.microsoft.com/office/drawing/2014/main" id="{32687E03-64B7-41A0-9366-5A0DDF31AC2F}"/>
                  </a:ext>
                </a:extLst>
              </p:cNvPr>
              <p:cNvSpPr/>
              <p:nvPr/>
            </p:nvSpPr>
            <p:spPr>
              <a:xfrm>
                <a:off x="755651" y="1276351"/>
                <a:ext cx="1670597" cy="554598"/>
              </a:xfrm>
              <a:prstGeom prst="rect">
                <a:avLst/>
              </a:prstGeom>
              <a:solidFill>
                <a:srgbClr val="00954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134" name="Rectangle 133">
                <a:extLst>
                  <a:ext uri="{FF2B5EF4-FFF2-40B4-BE49-F238E27FC236}">
                    <a16:creationId xmlns:a16="http://schemas.microsoft.com/office/drawing/2014/main" id="{54EBD865-1470-45CC-BAE2-557AB0F12852}"/>
                  </a:ext>
                </a:extLst>
              </p:cNvPr>
              <p:cNvSpPr/>
              <p:nvPr/>
            </p:nvSpPr>
            <p:spPr>
              <a:xfrm rot="2700000">
                <a:off x="708205" y="1505462"/>
                <a:ext cx="94891" cy="94891"/>
              </a:xfrm>
              <a:prstGeom prst="rect">
                <a:avLst/>
              </a:prstGeom>
              <a:solidFill>
                <a:schemeClr val="bg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132" name="TextBox 131">
              <a:extLst>
                <a:ext uri="{FF2B5EF4-FFF2-40B4-BE49-F238E27FC236}">
                  <a16:creationId xmlns:a16="http://schemas.microsoft.com/office/drawing/2014/main" id="{81D15036-5141-4070-A7A3-3B4AF61533A3}"/>
                </a:ext>
              </a:extLst>
            </p:cNvPr>
            <p:cNvSpPr txBox="1"/>
            <p:nvPr/>
          </p:nvSpPr>
          <p:spPr>
            <a:xfrm>
              <a:off x="896983" y="5059272"/>
              <a:ext cx="1555833" cy="422405"/>
            </a:xfrm>
            <a:prstGeom prst="rect">
              <a:avLst/>
            </a:prstGeom>
            <a:noFill/>
          </p:spPr>
          <p:txBody>
            <a:bodyPr wrap="square" lIns="0" tIns="72000" rIns="0" bIns="72000" rtlCol="0">
              <a:spAutoFit/>
            </a:bodyPr>
            <a:lstStyle/>
            <a:p>
              <a:pPr lvl="0"/>
              <a:r>
                <a:rPr lang="en-GB" dirty="0">
                  <a:solidFill>
                    <a:srgbClr val="FFFFFF"/>
                  </a:solidFill>
                  <a:latin typeface="Twinkl SemiBold"/>
                </a:rPr>
                <a:t>Impetigo</a:t>
              </a:r>
            </a:p>
          </p:txBody>
        </p:sp>
      </p:grpSp>
      <p:grpSp>
        <p:nvGrpSpPr>
          <p:cNvPr id="125" name="Bt 4">
            <a:extLst>
              <a:ext uri="{FF2B5EF4-FFF2-40B4-BE49-F238E27FC236}">
                <a16:creationId xmlns:a16="http://schemas.microsoft.com/office/drawing/2014/main" id="{F1850029-E5A0-4A24-9EA9-857F781434BC}"/>
              </a:ext>
            </a:extLst>
          </p:cNvPr>
          <p:cNvGrpSpPr/>
          <p:nvPr/>
        </p:nvGrpSpPr>
        <p:grpSpPr>
          <a:xfrm>
            <a:off x="704850" y="5538227"/>
            <a:ext cx="1766056" cy="554598"/>
            <a:chOff x="708205" y="4991101"/>
            <a:chExt cx="1744611" cy="554598"/>
          </a:xfrm>
        </p:grpSpPr>
        <p:grpSp>
          <p:nvGrpSpPr>
            <p:cNvPr id="126" name="Group 125">
              <a:extLst>
                <a:ext uri="{FF2B5EF4-FFF2-40B4-BE49-F238E27FC236}">
                  <a16:creationId xmlns:a16="http://schemas.microsoft.com/office/drawing/2014/main" id="{4659D804-FB5E-46BA-82A5-E532F90DE957}"/>
                </a:ext>
              </a:extLst>
            </p:cNvPr>
            <p:cNvGrpSpPr/>
            <p:nvPr/>
          </p:nvGrpSpPr>
          <p:grpSpPr>
            <a:xfrm>
              <a:off x="708205" y="4991101"/>
              <a:ext cx="1735754" cy="554598"/>
              <a:chOff x="708205" y="1276351"/>
              <a:chExt cx="1735754" cy="554598"/>
            </a:xfrm>
          </p:grpSpPr>
          <p:sp>
            <p:nvSpPr>
              <p:cNvPr id="128" name="Rectangle 127">
                <a:extLst>
                  <a:ext uri="{FF2B5EF4-FFF2-40B4-BE49-F238E27FC236}">
                    <a16:creationId xmlns:a16="http://schemas.microsoft.com/office/drawing/2014/main" id="{A2C39D43-276D-436E-A4F2-C7859AC1FED0}"/>
                  </a:ext>
                </a:extLst>
              </p:cNvPr>
              <p:cNvSpPr/>
              <p:nvPr/>
            </p:nvSpPr>
            <p:spPr>
              <a:xfrm>
                <a:off x="755651" y="1276351"/>
                <a:ext cx="1688308" cy="554598"/>
              </a:xfrm>
              <a:prstGeom prst="rect">
                <a:avLst/>
              </a:prstGeom>
              <a:solidFill>
                <a:srgbClr val="00954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129" name="Rectangle 128">
                <a:extLst>
                  <a:ext uri="{FF2B5EF4-FFF2-40B4-BE49-F238E27FC236}">
                    <a16:creationId xmlns:a16="http://schemas.microsoft.com/office/drawing/2014/main" id="{9A4584FB-799B-4C0B-A928-81C84313BF01}"/>
                  </a:ext>
                </a:extLst>
              </p:cNvPr>
              <p:cNvSpPr/>
              <p:nvPr/>
            </p:nvSpPr>
            <p:spPr>
              <a:xfrm rot="2700000">
                <a:off x="708205" y="1505462"/>
                <a:ext cx="94891" cy="94891"/>
              </a:xfrm>
              <a:prstGeom prst="rect">
                <a:avLst/>
              </a:prstGeom>
              <a:solidFill>
                <a:schemeClr val="bg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127" name="TextBox 126">
              <a:extLst>
                <a:ext uri="{FF2B5EF4-FFF2-40B4-BE49-F238E27FC236}">
                  <a16:creationId xmlns:a16="http://schemas.microsoft.com/office/drawing/2014/main" id="{308F7C44-4F7E-47A2-841B-0651D657BAC5}"/>
                </a:ext>
              </a:extLst>
            </p:cNvPr>
            <p:cNvSpPr txBox="1"/>
            <p:nvPr/>
          </p:nvSpPr>
          <p:spPr>
            <a:xfrm>
              <a:off x="896983" y="5059272"/>
              <a:ext cx="1555833" cy="422405"/>
            </a:xfrm>
            <a:prstGeom prst="rect">
              <a:avLst/>
            </a:prstGeom>
            <a:noFill/>
          </p:spPr>
          <p:txBody>
            <a:bodyPr wrap="square" lIns="0" tIns="72000" rIns="0" bIns="72000" rtlCol="0">
              <a:spAutoFit/>
            </a:bodyPr>
            <a:lstStyle/>
            <a:p>
              <a:pPr lvl="0"/>
              <a:r>
                <a:rPr lang="en-GB" dirty="0">
                  <a:solidFill>
                    <a:srgbClr val="FFFFFF"/>
                  </a:solidFill>
                  <a:latin typeface="Twinkl SemiBold"/>
                </a:rPr>
                <a:t>Athlete's foot</a:t>
              </a:r>
            </a:p>
          </p:txBody>
        </p:sp>
      </p:grpSp>
      <p:grpSp>
        <p:nvGrpSpPr>
          <p:cNvPr id="120" name="Bt 2B">
            <a:extLst>
              <a:ext uri="{FF2B5EF4-FFF2-40B4-BE49-F238E27FC236}">
                <a16:creationId xmlns:a16="http://schemas.microsoft.com/office/drawing/2014/main" id="{DAEF55F9-320A-456D-A0E5-AFF94335B4EC}"/>
              </a:ext>
            </a:extLst>
          </p:cNvPr>
          <p:cNvGrpSpPr/>
          <p:nvPr/>
        </p:nvGrpSpPr>
        <p:grpSpPr>
          <a:xfrm>
            <a:off x="711200" y="3947210"/>
            <a:ext cx="1766056" cy="554598"/>
            <a:chOff x="708205" y="4991101"/>
            <a:chExt cx="1744611" cy="554598"/>
          </a:xfrm>
        </p:grpSpPr>
        <p:grpSp>
          <p:nvGrpSpPr>
            <p:cNvPr id="121" name="Group 120">
              <a:extLst>
                <a:ext uri="{FF2B5EF4-FFF2-40B4-BE49-F238E27FC236}">
                  <a16:creationId xmlns:a16="http://schemas.microsoft.com/office/drawing/2014/main" id="{D83F0DAC-4D97-4FDE-AA37-D3ABACBED51B}"/>
                </a:ext>
              </a:extLst>
            </p:cNvPr>
            <p:cNvGrpSpPr/>
            <p:nvPr/>
          </p:nvGrpSpPr>
          <p:grpSpPr>
            <a:xfrm>
              <a:off x="708205" y="4991101"/>
              <a:ext cx="1744610" cy="554598"/>
              <a:chOff x="708205" y="1276351"/>
              <a:chExt cx="1744610" cy="554598"/>
            </a:xfrm>
          </p:grpSpPr>
          <p:sp>
            <p:nvSpPr>
              <p:cNvPr id="123" name="Rectangle 122">
                <a:extLst>
                  <a:ext uri="{FF2B5EF4-FFF2-40B4-BE49-F238E27FC236}">
                    <a16:creationId xmlns:a16="http://schemas.microsoft.com/office/drawing/2014/main" id="{6D691BDD-3093-432F-893C-4B8C904B7AE7}"/>
                  </a:ext>
                </a:extLst>
              </p:cNvPr>
              <p:cNvSpPr/>
              <p:nvPr/>
            </p:nvSpPr>
            <p:spPr>
              <a:xfrm>
                <a:off x="755651" y="1276351"/>
                <a:ext cx="1697164" cy="554598"/>
              </a:xfrm>
              <a:prstGeom prst="rect">
                <a:avLst/>
              </a:prstGeom>
              <a:solidFill>
                <a:srgbClr val="00954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124" name="Rectangle 123">
                <a:extLst>
                  <a:ext uri="{FF2B5EF4-FFF2-40B4-BE49-F238E27FC236}">
                    <a16:creationId xmlns:a16="http://schemas.microsoft.com/office/drawing/2014/main" id="{9C8819C4-F6BD-4F48-8C74-DA89B9E6C478}"/>
                  </a:ext>
                </a:extLst>
              </p:cNvPr>
              <p:cNvSpPr/>
              <p:nvPr/>
            </p:nvSpPr>
            <p:spPr>
              <a:xfrm rot="2700000">
                <a:off x="708205" y="1505462"/>
                <a:ext cx="94891" cy="94891"/>
              </a:xfrm>
              <a:prstGeom prst="rect">
                <a:avLst/>
              </a:prstGeom>
              <a:solidFill>
                <a:schemeClr val="bg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122" name="TextBox 121">
              <a:extLst>
                <a:ext uri="{FF2B5EF4-FFF2-40B4-BE49-F238E27FC236}">
                  <a16:creationId xmlns:a16="http://schemas.microsoft.com/office/drawing/2014/main" id="{F4DCBF7C-C682-41D4-8A1D-D01DF3955A31}"/>
                </a:ext>
              </a:extLst>
            </p:cNvPr>
            <p:cNvSpPr txBox="1"/>
            <p:nvPr/>
          </p:nvSpPr>
          <p:spPr>
            <a:xfrm>
              <a:off x="896983" y="5059272"/>
              <a:ext cx="1555833" cy="422405"/>
            </a:xfrm>
            <a:prstGeom prst="rect">
              <a:avLst/>
            </a:prstGeom>
            <a:noFill/>
          </p:spPr>
          <p:txBody>
            <a:bodyPr wrap="square" lIns="0" tIns="72000" rIns="0" bIns="72000" rtlCol="0">
              <a:spAutoFit/>
            </a:bodyPr>
            <a:lstStyle/>
            <a:p>
              <a:pPr lvl="0"/>
              <a:r>
                <a:rPr lang="en-GB" dirty="0">
                  <a:solidFill>
                    <a:srgbClr val="FFFFFF"/>
                  </a:solidFill>
                  <a:latin typeface="Twinkl SemiBold"/>
                </a:rPr>
                <a:t>Ear infection</a:t>
              </a:r>
            </a:p>
          </p:txBody>
        </p:sp>
      </p:grpSp>
      <p:grpSp>
        <p:nvGrpSpPr>
          <p:cNvPr id="114" name="Bt 1B">
            <a:extLst>
              <a:ext uri="{FF2B5EF4-FFF2-40B4-BE49-F238E27FC236}">
                <a16:creationId xmlns:a16="http://schemas.microsoft.com/office/drawing/2014/main" id="{B9C03733-833C-45D5-99B8-D812FAB0253A}"/>
              </a:ext>
            </a:extLst>
          </p:cNvPr>
          <p:cNvGrpSpPr/>
          <p:nvPr/>
        </p:nvGrpSpPr>
        <p:grpSpPr>
          <a:xfrm>
            <a:off x="710266" y="3151701"/>
            <a:ext cx="1775020" cy="554598"/>
            <a:chOff x="708205" y="4991101"/>
            <a:chExt cx="1753466" cy="554598"/>
          </a:xfrm>
        </p:grpSpPr>
        <p:grpSp>
          <p:nvGrpSpPr>
            <p:cNvPr id="115" name="Group 114">
              <a:extLst>
                <a:ext uri="{FF2B5EF4-FFF2-40B4-BE49-F238E27FC236}">
                  <a16:creationId xmlns:a16="http://schemas.microsoft.com/office/drawing/2014/main" id="{E8657214-EA78-4108-8B2E-E9BECC71F8E8}"/>
                </a:ext>
              </a:extLst>
            </p:cNvPr>
            <p:cNvGrpSpPr/>
            <p:nvPr/>
          </p:nvGrpSpPr>
          <p:grpSpPr>
            <a:xfrm>
              <a:off x="708205" y="4991101"/>
              <a:ext cx="1753466" cy="554598"/>
              <a:chOff x="708205" y="1276351"/>
              <a:chExt cx="1753466" cy="554598"/>
            </a:xfrm>
          </p:grpSpPr>
          <p:sp>
            <p:nvSpPr>
              <p:cNvPr id="117" name="Rectangle 116">
                <a:extLst>
                  <a:ext uri="{FF2B5EF4-FFF2-40B4-BE49-F238E27FC236}">
                    <a16:creationId xmlns:a16="http://schemas.microsoft.com/office/drawing/2014/main" id="{62AF8847-35F4-4806-A264-9A9B32FC191D}"/>
                  </a:ext>
                </a:extLst>
              </p:cNvPr>
              <p:cNvSpPr/>
              <p:nvPr/>
            </p:nvSpPr>
            <p:spPr>
              <a:xfrm>
                <a:off x="755651" y="1276351"/>
                <a:ext cx="1706020" cy="554598"/>
              </a:xfrm>
              <a:prstGeom prst="rect">
                <a:avLst/>
              </a:prstGeom>
              <a:solidFill>
                <a:srgbClr val="00954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118" name="Rectangle 117">
                <a:extLst>
                  <a:ext uri="{FF2B5EF4-FFF2-40B4-BE49-F238E27FC236}">
                    <a16:creationId xmlns:a16="http://schemas.microsoft.com/office/drawing/2014/main" id="{0764AC7C-7A90-418A-A240-15C6D7AE7859}"/>
                  </a:ext>
                </a:extLst>
              </p:cNvPr>
              <p:cNvSpPr/>
              <p:nvPr/>
            </p:nvSpPr>
            <p:spPr>
              <a:xfrm rot="2700000">
                <a:off x="708205" y="1505462"/>
                <a:ext cx="94891" cy="94891"/>
              </a:xfrm>
              <a:prstGeom prst="rect">
                <a:avLst/>
              </a:prstGeom>
              <a:solidFill>
                <a:schemeClr val="bg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116" name="TextBox 115">
              <a:extLst>
                <a:ext uri="{FF2B5EF4-FFF2-40B4-BE49-F238E27FC236}">
                  <a16:creationId xmlns:a16="http://schemas.microsoft.com/office/drawing/2014/main" id="{26408096-5E00-41DB-B0ED-D4636190D367}"/>
                </a:ext>
              </a:extLst>
            </p:cNvPr>
            <p:cNvSpPr txBox="1"/>
            <p:nvPr/>
          </p:nvSpPr>
          <p:spPr>
            <a:xfrm>
              <a:off x="896983" y="5059272"/>
              <a:ext cx="1555833" cy="422405"/>
            </a:xfrm>
            <a:prstGeom prst="rect">
              <a:avLst/>
            </a:prstGeom>
            <a:noFill/>
          </p:spPr>
          <p:txBody>
            <a:bodyPr wrap="square" lIns="0" tIns="72000" rIns="0" bIns="72000" rtlCol="0">
              <a:spAutoFit/>
            </a:bodyPr>
            <a:lstStyle/>
            <a:p>
              <a:pPr lvl="0"/>
              <a:r>
                <a:rPr lang="en-GB" dirty="0">
                  <a:solidFill>
                    <a:srgbClr val="FFFFFF"/>
                  </a:solidFill>
                  <a:latin typeface="Twinkl SemiBold"/>
                </a:rPr>
                <a:t>Chicken pox</a:t>
              </a:r>
            </a:p>
          </p:txBody>
        </p:sp>
      </p:grpSp>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Treating Illnesses</a:t>
            </a:r>
          </a:p>
        </p:txBody>
      </p:sp>
      <p:grpSp>
        <p:nvGrpSpPr>
          <p:cNvPr id="4" name="Group 3">
            <a:extLst>
              <a:ext uri="{FF2B5EF4-FFF2-40B4-BE49-F238E27FC236}">
                <a16:creationId xmlns:a16="http://schemas.microsoft.com/office/drawing/2014/main" id="{6BFA1511-CD80-43BA-BB37-8374228F7C6A}"/>
              </a:ext>
            </a:extLst>
          </p:cNvPr>
          <p:cNvGrpSpPr/>
          <p:nvPr/>
        </p:nvGrpSpPr>
        <p:grpSpPr>
          <a:xfrm>
            <a:off x="708205" y="1636059"/>
            <a:ext cx="5943607" cy="1322293"/>
            <a:chOff x="708205" y="2194555"/>
            <a:chExt cx="5943607" cy="1322293"/>
          </a:xfrm>
        </p:grpSpPr>
        <p:grpSp>
          <p:nvGrpSpPr>
            <p:cNvPr id="5" name="Group 4">
              <a:extLst>
                <a:ext uri="{FF2B5EF4-FFF2-40B4-BE49-F238E27FC236}">
                  <a16:creationId xmlns:a16="http://schemas.microsoft.com/office/drawing/2014/main" id="{34EA961D-AFDC-4446-9F62-93EEEF7C0510}"/>
                </a:ext>
              </a:extLst>
            </p:cNvPr>
            <p:cNvGrpSpPr/>
            <p:nvPr/>
          </p:nvGrpSpPr>
          <p:grpSpPr>
            <a:xfrm>
              <a:off x="708205" y="2194555"/>
              <a:ext cx="5943607" cy="1322293"/>
              <a:chOff x="708205" y="1584958"/>
              <a:chExt cx="5943607" cy="1322293"/>
            </a:xfrm>
          </p:grpSpPr>
          <p:sp>
            <p:nvSpPr>
              <p:cNvPr id="7" name="Rectangle 6">
                <a:extLst>
                  <a:ext uri="{FF2B5EF4-FFF2-40B4-BE49-F238E27FC236}">
                    <a16:creationId xmlns:a16="http://schemas.microsoft.com/office/drawing/2014/main" id="{5CC4DBC6-E7C0-48CC-A5B6-9304A5D26698}"/>
                  </a:ext>
                </a:extLst>
              </p:cNvPr>
              <p:cNvSpPr/>
              <p:nvPr/>
            </p:nvSpPr>
            <p:spPr>
              <a:xfrm>
                <a:off x="755652" y="1584958"/>
                <a:ext cx="5896160" cy="1322293"/>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8" name="Rectangle 7">
                <a:extLst>
                  <a:ext uri="{FF2B5EF4-FFF2-40B4-BE49-F238E27FC236}">
                    <a16:creationId xmlns:a16="http://schemas.microsoft.com/office/drawing/2014/main" id="{CAFA9B78-7B4E-4FAB-B536-6CFBCD676F92}"/>
                  </a:ext>
                </a:extLst>
              </p:cNvPr>
              <p:cNvSpPr/>
              <p:nvPr/>
            </p:nvSpPr>
            <p:spPr>
              <a:xfrm rot="2700000">
                <a:off x="708205" y="2197482"/>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6" name="TextBox 5">
              <a:extLst>
                <a:ext uri="{FF2B5EF4-FFF2-40B4-BE49-F238E27FC236}">
                  <a16:creationId xmlns:a16="http://schemas.microsoft.com/office/drawing/2014/main" id="{4E9FF12E-21DD-46CE-B60C-86402E878302}"/>
                </a:ext>
              </a:extLst>
            </p:cNvPr>
            <p:cNvSpPr txBox="1"/>
            <p:nvPr/>
          </p:nvSpPr>
          <p:spPr>
            <a:xfrm>
              <a:off x="896982" y="2209603"/>
              <a:ext cx="5181089" cy="1191847"/>
            </a:xfrm>
            <a:prstGeom prst="rect">
              <a:avLst/>
            </a:prstGeom>
            <a:noFill/>
          </p:spPr>
          <p:txBody>
            <a:bodyPr wrap="square" lIns="0" tIns="72000" rIns="0" bIns="72000" rtlCol="0">
              <a:spAutoFit/>
            </a:bodyPr>
            <a:lstStyle/>
            <a:p>
              <a:pPr lvl="0"/>
              <a:r>
                <a:rPr lang="en-GB" spc="-50" dirty="0">
                  <a:solidFill>
                    <a:srgbClr val="1C1C1C"/>
                  </a:solidFill>
                </a:rPr>
                <a:t>Some illnesses are caused by microorganisms. </a:t>
              </a:r>
              <a:r>
                <a:rPr lang="en-GB" spc="-50" dirty="0" smtClean="0">
                  <a:solidFill>
                    <a:srgbClr val="1C1C1C"/>
                  </a:solidFill>
                </a:rPr>
                <a:t>Which of the conditions below are </a:t>
              </a:r>
              <a:r>
                <a:rPr lang="en-GB" spc="-50" dirty="0">
                  <a:solidFill>
                    <a:srgbClr val="1C1C1C"/>
                  </a:solidFill>
                </a:rPr>
                <a:t>caused by microorganisms such as bacteria, fungi or </a:t>
              </a:r>
              <a:r>
                <a:rPr lang="en-GB" spc="-50" dirty="0" smtClean="0">
                  <a:solidFill>
                    <a:srgbClr val="1C1C1C"/>
                  </a:solidFill>
                </a:rPr>
                <a:t>viruses?</a:t>
              </a:r>
            </a:p>
            <a:p>
              <a:pPr lvl="0"/>
              <a:r>
                <a:rPr lang="en-GB" sz="1400" b="1" spc="-50" dirty="0" smtClean="0">
                  <a:solidFill>
                    <a:srgbClr val="1C1C1C"/>
                  </a:solidFill>
                </a:rPr>
                <a:t>See next slide for answers</a:t>
              </a:r>
              <a:endParaRPr lang="en-GB" sz="1400" b="1" spc="-50" dirty="0">
                <a:solidFill>
                  <a:srgbClr val="1C1C1C"/>
                </a:solidFill>
              </a:endParaRPr>
            </a:p>
          </p:txBody>
        </p:sp>
      </p:grpSp>
      <p:grpSp>
        <p:nvGrpSpPr>
          <p:cNvPr id="28" name="Bt 1">
            <a:extLst>
              <a:ext uri="{FF2B5EF4-FFF2-40B4-BE49-F238E27FC236}">
                <a16:creationId xmlns:a16="http://schemas.microsoft.com/office/drawing/2014/main" id="{93B9C9A3-39D9-4952-953A-07EEA0537C48}"/>
              </a:ext>
            </a:extLst>
          </p:cNvPr>
          <p:cNvGrpSpPr/>
          <p:nvPr/>
        </p:nvGrpSpPr>
        <p:grpSpPr>
          <a:xfrm>
            <a:off x="708204" y="3151701"/>
            <a:ext cx="1775020" cy="554598"/>
            <a:chOff x="708205" y="4991101"/>
            <a:chExt cx="1753466" cy="554598"/>
          </a:xfrm>
        </p:grpSpPr>
        <p:grpSp>
          <p:nvGrpSpPr>
            <p:cNvPr id="29" name="Group 28">
              <a:extLst>
                <a:ext uri="{FF2B5EF4-FFF2-40B4-BE49-F238E27FC236}">
                  <a16:creationId xmlns:a16="http://schemas.microsoft.com/office/drawing/2014/main" id="{2EE9D841-B0EB-4776-93D1-F30A9EFECB91}"/>
                </a:ext>
              </a:extLst>
            </p:cNvPr>
            <p:cNvGrpSpPr/>
            <p:nvPr/>
          </p:nvGrpSpPr>
          <p:grpSpPr>
            <a:xfrm>
              <a:off x="708205" y="4991101"/>
              <a:ext cx="1753466" cy="554598"/>
              <a:chOff x="708205" y="1276351"/>
              <a:chExt cx="1753466" cy="554598"/>
            </a:xfrm>
          </p:grpSpPr>
          <p:sp>
            <p:nvSpPr>
              <p:cNvPr id="31" name="Rectangle 30">
                <a:extLst>
                  <a:ext uri="{FF2B5EF4-FFF2-40B4-BE49-F238E27FC236}">
                    <a16:creationId xmlns:a16="http://schemas.microsoft.com/office/drawing/2014/main" id="{CEE15D37-C3B6-4291-848D-7A9EF0AA3296}"/>
                  </a:ext>
                </a:extLst>
              </p:cNvPr>
              <p:cNvSpPr/>
              <p:nvPr/>
            </p:nvSpPr>
            <p:spPr>
              <a:xfrm>
                <a:off x="755651" y="1276351"/>
                <a:ext cx="1706020" cy="554598"/>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32" name="Rectangle 31">
                <a:extLst>
                  <a:ext uri="{FF2B5EF4-FFF2-40B4-BE49-F238E27FC236}">
                    <a16:creationId xmlns:a16="http://schemas.microsoft.com/office/drawing/2014/main" id="{8D1164E1-739F-4D40-9A56-184C8E7DA3E2}"/>
                  </a:ext>
                </a:extLst>
              </p:cNvPr>
              <p:cNvSpPr/>
              <p:nvPr/>
            </p:nvSpPr>
            <p:spPr>
              <a:xfrm rot="2700000">
                <a:off x="708205" y="1505462"/>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30" name="TextBox 29">
              <a:extLst>
                <a:ext uri="{FF2B5EF4-FFF2-40B4-BE49-F238E27FC236}">
                  <a16:creationId xmlns:a16="http://schemas.microsoft.com/office/drawing/2014/main" id="{B2D55FD5-2A66-4975-A0A8-136310CE3489}"/>
                </a:ext>
              </a:extLst>
            </p:cNvPr>
            <p:cNvSpPr txBox="1"/>
            <p:nvPr/>
          </p:nvSpPr>
          <p:spPr>
            <a:xfrm>
              <a:off x="896983" y="5059272"/>
              <a:ext cx="1555833" cy="422405"/>
            </a:xfrm>
            <a:prstGeom prst="rect">
              <a:avLst/>
            </a:prstGeom>
            <a:noFill/>
          </p:spPr>
          <p:txBody>
            <a:bodyPr wrap="square" lIns="0" tIns="72000" rIns="0" bIns="72000" rtlCol="0">
              <a:spAutoFit/>
            </a:bodyPr>
            <a:lstStyle/>
            <a:p>
              <a:pPr lvl="0"/>
              <a:r>
                <a:rPr lang="en-GB" dirty="0">
                  <a:solidFill>
                    <a:srgbClr val="FFFFFF"/>
                  </a:solidFill>
                  <a:latin typeface="Twinkl SemiBold"/>
                </a:rPr>
                <a:t>Chicken pox</a:t>
              </a:r>
            </a:p>
          </p:txBody>
        </p:sp>
      </p:grpSp>
      <p:pic>
        <p:nvPicPr>
          <p:cNvPr id="9" name="Picture 8">
            <a:extLst>
              <a:ext uri="{FF2B5EF4-FFF2-40B4-BE49-F238E27FC236}">
                <a16:creationId xmlns:a16="http://schemas.microsoft.com/office/drawing/2014/main" id="{88BE417D-9BD7-45DD-8D56-05749EE635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5189" y="1622612"/>
            <a:ext cx="3849196" cy="5271247"/>
          </a:xfrm>
          <a:prstGeom prst="rect">
            <a:avLst/>
          </a:prstGeom>
        </p:spPr>
      </p:pic>
      <p:grpSp>
        <p:nvGrpSpPr>
          <p:cNvPr id="79" name="Bt 2">
            <a:extLst>
              <a:ext uri="{FF2B5EF4-FFF2-40B4-BE49-F238E27FC236}">
                <a16:creationId xmlns:a16="http://schemas.microsoft.com/office/drawing/2014/main" id="{5FED130D-DA1E-46C4-92F1-25B17CD788D6}"/>
              </a:ext>
            </a:extLst>
          </p:cNvPr>
          <p:cNvGrpSpPr/>
          <p:nvPr/>
        </p:nvGrpSpPr>
        <p:grpSpPr>
          <a:xfrm>
            <a:off x="708204" y="3947210"/>
            <a:ext cx="1766056" cy="554598"/>
            <a:chOff x="708205" y="4991101"/>
            <a:chExt cx="1744611" cy="554598"/>
          </a:xfrm>
        </p:grpSpPr>
        <p:grpSp>
          <p:nvGrpSpPr>
            <p:cNvPr id="80" name="Group 79">
              <a:extLst>
                <a:ext uri="{FF2B5EF4-FFF2-40B4-BE49-F238E27FC236}">
                  <a16:creationId xmlns:a16="http://schemas.microsoft.com/office/drawing/2014/main" id="{26582992-9F8A-4EF0-A47F-E5E486F72877}"/>
                </a:ext>
              </a:extLst>
            </p:cNvPr>
            <p:cNvGrpSpPr/>
            <p:nvPr/>
          </p:nvGrpSpPr>
          <p:grpSpPr>
            <a:xfrm>
              <a:off x="708205" y="4991101"/>
              <a:ext cx="1744610" cy="554598"/>
              <a:chOff x="708205" y="1276351"/>
              <a:chExt cx="1744610" cy="554598"/>
            </a:xfrm>
          </p:grpSpPr>
          <p:sp>
            <p:nvSpPr>
              <p:cNvPr id="82" name="Rectangle 81">
                <a:extLst>
                  <a:ext uri="{FF2B5EF4-FFF2-40B4-BE49-F238E27FC236}">
                    <a16:creationId xmlns:a16="http://schemas.microsoft.com/office/drawing/2014/main" id="{2450B9B6-B9DF-48B1-9C6A-CAF33F2C0795}"/>
                  </a:ext>
                </a:extLst>
              </p:cNvPr>
              <p:cNvSpPr/>
              <p:nvPr/>
            </p:nvSpPr>
            <p:spPr>
              <a:xfrm>
                <a:off x="755651" y="1276351"/>
                <a:ext cx="1697164" cy="554598"/>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83" name="Rectangle 82">
                <a:extLst>
                  <a:ext uri="{FF2B5EF4-FFF2-40B4-BE49-F238E27FC236}">
                    <a16:creationId xmlns:a16="http://schemas.microsoft.com/office/drawing/2014/main" id="{BD35449A-70E1-4810-91B5-D2274A4BD0EF}"/>
                  </a:ext>
                </a:extLst>
              </p:cNvPr>
              <p:cNvSpPr/>
              <p:nvPr/>
            </p:nvSpPr>
            <p:spPr>
              <a:xfrm rot="2700000">
                <a:off x="708205" y="1505462"/>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81" name="TextBox 80">
              <a:extLst>
                <a:ext uri="{FF2B5EF4-FFF2-40B4-BE49-F238E27FC236}">
                  <a16:creationId xmlns:a16="http://schemas.microsoft.com/office/drawing/2014/main" id="{B1796B93-079E-4C9C-B8DA-C888020262E9}"/>
                </a:ext>
              </a:extLst>
            </p:cNvPr>
            <p:cNvSpPr txBox="1"/>
            <p:nvPr/>
          </p:nvSpPr>
          <p:spPr>
            <a:xfrm>
              <a:off x="896983" y="5059272"/>
              <a:ext cx="1555833" cy="422405"/>
            </a:xfrm>
            <a:prstGeom prst="rect">
              <a:avLst/>
            </a:prstGeom>
            <a:noFill/>
          </p:spPr>
          <p:txBody>
            <a:bodyPr wrap="square" lIns="0" tIns="72000" rIns="0" bIns="72000" rtlCol="0">
              <a:spAutoFit/>
            </a:bodyPr>
            <a:lstStyle/>
            <a:p>
              <a:pPr lvl="0"/>
              <a:r>
                <a:rPr lang="en-GB" dirty="0">
                  <a:solidFill>
                    <a:srgbClr val="FFFFFF"/>
                  </a:solidFill>
                  <a:latin typeface="Twinkl SemiBold"/>
                </a:rPr>
                <a:t>Ear infection</a:t>
              </a:r>
            </a:p>
          </p:txBody>
        </p:sp>
      </p:grpSp>
      <p:grpSp>
        <p:nvGrpSpPr>
          <p:cNvPr id="84" name="bt 3">
            <a:extLst>
              <a:ext uri="{FF2B5EF4-FFF2-40B4-BE49-F238E27FC236}">
                <a16:creationId xmlns:a16="http://schemas.microsoft.com/office/drawing/2014/main" id="{B41667DA-CCD0-4A91-92CC-18E33494950A}"/>
              </a:ext>
            </a:extLst>
          </p:cNvPr>
          <p:cNvGrpSpPr/>
          <p:nvPr/>
        </p:nvGrpSpPr>
        <p:grpSpPr>
          <a:xfrm>
            <a:off x="708204" y="4742719"/>
            <a:ext cx="1766056" cy="554598"/>
            <a:chOff x="708205" y="4991101"/>
            <a:chExt cx="1744611" cy="554598"/>
          </a:xfrm>
        </p:grpSpPr>
        <p:grpSp>
          <p:nvGrpSpPr>
            <p:cNvPr id="85" name="Group 84">
              <a:extLst>
                <a:ext uri="{FF2B5EF4-FFF2-40B4-BE49-F238E27FC236}">
                  <a16:creationId xmlns:a16="http://schemas.microsoft.com/office/drawing/2014/main" id="{A25D9FB6-68A0-47A9-B2EE-FFF1A96995E6}"/>
                </a:ext>
              </a:extLst>
            </p:cNvPr>
            <p:cNvGrpSpPr/>
            <p:nvPr/>
          </p:nvGrpSpPr>
          <p:grpSpPr>
            <a:xfrm>
              <a:off x="708205" y="4991101"/>
              <a:ext cx="1735754" cy="554598"/>
              <a:chOff x="708205" y="1276351"/>
              <a:chExt cx="1735754" cy="554598"/>
            </a:xfrm>
          </p:grpSpPr>
          <p:sp>
            <p:nvSpPr>
              <p:cNvPr id="87" name="Rectangle 86">
                <a:extLst>
                  <a:ext uri="{FF2B5EF4-FFF2-40B4-BE49-F238E27FC236}">
                    <a16:creationId xmlns:a16="http://schemas.microsoft.com/office/drawing/2014/main" id="{4CF8EB59-3BDF-46D4-AD9F-65AAF62AF413}"/>
                  </a:ext>
                </a:extLst>
              </p:cNvPr>
              <p:cNvSpPr/>
              <p:nvPr/>
            </p:nvSpPr>
            <p:spPr>
              <a:xfrm>
                <a:off x="755651" y="1276351"/>
                <a:ext cx="1688308" cy="554598"/>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88" name="Rectangle 87">
                <a:extLst>
                  <a:ext uri="{FF2B5EF4-FFF2-40B4-BE49-F238E27FC236}">
                    <a16:creationId xmlns:a16="http://schemas.microsoft.com/office/drawing/2014/main" id="{2EF98872-3607-468E-9456-81484EC8B0EA}"/>
                  </a:ext>
                </a:extLst>
              </p:cNvPr>
              <p:cNvSpPr/>
              <p:nvPr/>
            </p:nvSpPr>
            <p:spPr>
              <a:xfrm rot="2700000">
                <a:off x="708205" y="1505462"/>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86" name="TextBox 85">
              <a:extLst>
                <a:ext uri="{FF2B5EF4-FFF2-40B4-BE49-F238E27FC236}">
                  <a16:creationId xmlns:a16="http://schemas.microsoft.com/office/drawing/2014/main" id="{1C2C1B6E-BBEB-4D17-B3E0-E834F8764D46}"/>
                </a:ext>
              </a:extLst>
            </p:cNvPr>
            <p:cNvSpPr txBox="1"/>
            <p:nvPr/>
          </p:nvSpPr>
          <p:spPr>
            <a:xfrm>
              <a:off x="896983" y="5059272"/>
              <a:ext cx="1555833" cy="422405"/>
            </a:xfrm>
            <a:prstGeom prst="rect">
              <a:avLst/>
            </a:prstGeom>
            <a:noFill/>
          </p:spPr>
          <p:txBody>
            <a:bodyPr wrap="square" lIns="0" tIns="72000" rIns="0" bIns="72000" rtlCol="0">
              <a:spAutoFit/>
            </a:bodyPr>
            <a:lstStyle/>
            <a:p>
              <a:pPr lvl="0"/>
              <a:r>
                <a:rPr lang="en-GB" dirty="0">
                  <a:solidFill>
                    <a:srgbClr val="FFFFFF"/>
                  </a:solidFill>
                  <a:latin typeface="Twinkl SemiBold"/>
                </a:rPr>
                <a:t>Broken leg</a:t>
              </a:r>
            </a:p>
          </p:txBody>
        </p:sp>
      </p:grpSp>
      <p:grpSp>
        <p:nvGrpSpPr>
          <p:cNvPr id="89" name="Bt 4">
            <a:extLst>
              <a:ext uri="{FF2B5EF4-FFF2-40B4-BE49-F238E27FC236}">
                <a16:creationId xmlns:a16="http://schemas.microsoft.com/office/drawing/2014/main" id="{F653CC03-3507-474D-AC0D-874F6640B650}"/>
              </a:ext>
            </a:extLst>
          </p:cNvPr>
          <p:cNvGrpSpPr/>
          <p:nvPr/>
        </p:nvGrpSpPr>
        <p:grpSpPr>
          <a:xfrm>
            <a:off x="708204" y="5538227"/>
            <a:ext cx="1766056" cy="554598"/>
            <a:chOff x="708205" y="4991101"/>
            <a:chExt cx="1744611" cy="554598"/>
          </a:xfrm>
        </p:grpSpPr>
        <p:grpSp>
          <p:nvGrpSpPr>
            <p:cNvPr id="90" name="Group 89">
              <a:extLst>
                <a:ext uri="{FF2B5EF4-FFF2-40B4-BE49-F238E27FC236}">
                  <a16:creationId xmlns:a16="http://schemas.microsoft.com/office/drawing/2014/main" id="{447C3692-9F39-4106-8235-36B77FA79D35}"/>
                </a:ext>
              </a:extLst>
            </p:cNvPr>
            <p:cNvGrpSpPr/>
            <p:nvPr/>
          </p:nvGrpSpPr>
          <p:grpSpPr>
            <a:xfrm>
              <a:off x="708205" y="4991101"/>
              <a:ext cx="1735754" cy="554598"/>
              <a:chOff x="708205" y="1276351"/>
              <a:chExt cx="1735754" cy="554598"/>
            </a:xfrm>
          </p:grpSpPr>
          <p:sp>
            <p:nvSpPr>
              <p:cNvPr id="92" name="Rectangle 91">
                <a:extLst>
                  <a:ext uri="{FF2B5EF4-FFF2-40B4-BE49-F238E27FC236}">
                    <a16:creationId xmlns:a16="http://schemas.microsoft.com/office/drawing/2014/main" id="{2E0BA0F4-DF52-4068-ADF2-18052E57D4D4}"/>
                  </a:ext>
                </a:extLst>
              </p:cNvPr>
              <p:cNvSpPr/>
              <p:nvPr/>
            </p:nvSpPr>
            <p:spPr>
              <a:xfrm>
                <a:off x="755651" y="1276351"/>
                <a:ext cx="1688308" cy="554598"/>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93" name="Rectangle 92">
                <a:extLst>
                  <a:ext uri="{FF2B5EF4-FFF2-40B4-BE49-F238E27FC236}">
                    <a16:creationId xmlns:a16="http://schemas.microsoft.com/office/drawing/2014/main" id="{88C7EDB1-E5FD-47D9-B0A5-F3154AADC221}"/>
                  </a:ext>
                </a:extLst>
              </p:cNvPr>
              <p:cNvSpPr/>
              <p:nvPr/>
            </p:nvSpPr>
            <p:spPr>
              <a:xfrm rot="2700000">
                <a:off x="708205" y="1505462"/>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91" name="TextBox 90">
              <a:extLst>
                <a:ext uri="{FF2B5EF4-FFF2-40B4-BE49-F238E27FC236}">
                  <a16:creationId xmlns:a16="http://schemas.microsoft.com/office/drawing/2014/main" id="{A8D9D751-AB5F-42B4-BCEA-0063D3A42504}"/>
                </a:ext>
              </a:extLst>
            </p:cNvPr>
            <p:cNvSpPr txBox="1"/>
            <p:nvPr/>
          </p:nvSpPr>
          <p:spPr>
            <a:xfrm>
              <a:off x="896983" y="5059272"/>
              <a:ext cx="1555833" cy="422405"/>
            </a:xfrm>
            <a:prstGeom prst="rect">
              <a:avLst/>
            </a:prstGeom>
            <a:noFill/>
          </p:spPr>
          <p:txBody>
            <a:bodyPr wrap="square" lIns="0" tIns="72000" rIns="0" bIns="72000" rtlCol="0">
              <a:spAutoFit/>
            </a:bodyPr>
            <a:lstStyle/>
            <a:p>
              <a:pPr lvl="0"/>
              <a:r>
                <a:rPr lang="en-GB" dirty="0">
                  <a:solidFill>
                    <a:srgbClr val="FFFFFF"/>
                  </a:solidFill>
                  <a:latin typeface="Twinkl SemiBold"/>
                </a:rPr>
                <a:t>Athlete's foot</a:t>
              </a:r>
            </a:p>
          </p:txBody>
        </p:sp>
      </p:grpSp>
      <p:grpSp>
        <p:nvGrpSpPr>
          <p:cNvPr id="94" name="Bt 5">
            <a:extLst>
              <a:ext uri="{FF2B5EF4-FFF2-40B4-BE49-F238E27FC236}">
                <a16:creationId xmlns:a16="http://schemas.microsoft.com/office/drawing/2014/main" id="{600DADF8-BA71-48FF-9605-8B488EFE966B}"/>
              </a:ext>
            </a:extLst>
          </p:cNvPr>
          <p:cNvGrpSpPr/>
          <p:nvPr/>
        </p:nvGrpSpPr>
        <p:grpSpPr>
          <a:xfrm>
            <a:off x="3030060" y="3151701"/>
            <a:ext cx="1766056" cy="554598"/>
            <a:chOff x="708205" y="4991101"/>
            <a:chExt cx="1744611" cy="554598"/>
          </a:xfrm>
        </p:grpSpPr>
        <p:grpSp>
          <p:nvGrpSpPr>
            <p:cNvPr id="95" name="Group 94">
              <a:extLst>
                <a:ext uri="{FF2B5EF4-FFF2-40B4-BE49-F238E27FC236}">
                  <a16:creationId xmlns:a16="http://schemas.microsoft.com/office/drawing/2014/main" id="{FFF2ADCC-9D3E-4B54-A8DD-3A745610FE26}"/>
                </a:ext>
              </a:extLst>
            </p:cNvPr>
            <p:cNvGrpSpPr/>
            <p:nvPr/>
          </p:nvGrpSpPr>
          <p:grpSpPr>
            <a:xfrm>
              <a:off x="708205" y="4991101"/>
              <a:ext cx="1718042" cy="554598"/>
              <a:chOff x="708205" y="1276351"/>
              <a:chExt cx="1718042" cy="554598"/>
            </a:xfrm>
          </p:grpSpPr>
          <p:sp>
            <p:nvSpPr>
              <p:cNvPr id="97" name="Rectangle 96">
                <a:extLst>
                  <a:ext uri="{FF2B5EF4-FFF2-40B4-BE49-F238E27FC236}">
                    <a16:creationId xmlns:a16="http://schemas.microsoft.com/office/drawing/2014/main" id="{180C637C-886A-4436-9F95-9BF654EA4E0C}"/>
                  </a:ext>
                </a:extLst>
              </p:cNvPr>
              <p:cNvSpPr/>
              <p:nvPr/>
            </p:nvSpPr>
            <p:spPr>
              <a:xfrm>
                <a:off x="755651" y="1276351"/>
                <a:ext cx="1670596" cy="554598"/>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98" name="Rectangle 97">
                <a:extLst>
                  <a:ext uri="{FF2B5EF4-FFF2-40B4-BE49-F238E27FC236}">
                    <a16:creationId xmlns:a16="http://schemas.microsoft.com/office/drawing/2014/main" id="{A04B64B4-2E9E-4A1A-815A-AAA8BF1C2EBC}"/>
                  </a:ext>
                </a:extLst>
              </p:cNvPr>
              <p:cNvSpPr/>
              <p:nvPr/>
            </p:nvSpPr>
            <p:spPr>
              <a:xfrm rot="2700000">
                <a:off x="708205" y="1505462"/>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96" name="TextBox 95">
              <a:extLst>
                <a:ext uri="{FF2B5EF4-FFF2-40B4-BE49-F238E27FC236}">
                  <a16:creationId xmlns:a16="http://schemas.microsoft.com/office/drawing/2014/main" id="{9EADC87B-67C0-4EC3-8168-7785BEF3F799}"/>
                </a:ext>
              </a:extLst>
            </p:cNvPr>
            <p:cNvSpPr txBox="1"/>
            <p:nvPr/>
          </p:nvSpPr>
          <p:spPr>
            <a:xfrm>
              <a:off x="896983" y="5059272"/>
              <a:ext cx="1555833" cy="422405"/>
            </a:xfrm>
            <a:prstGeom prst="rect">
              <a:avLst/>
            </a:prstGeom>
            <a:noFill/>
          </p:spPr>
          <p:txBody>
            <a:bodyPr wrap="square" lIns="0" tIns="72000" rIns="0" bIns="72000" rtlCol="0">
              <a:spAutoFit/>
            </a:bodyPr>
            <a:lstStyle/>
            <a:p>
              <a:pPr lvl="0"/>
              <a:r>
                <a:rPr lang="en-GB" dirty="0">
                  <a:solidFill>
                    <a:srgbClr val="FFFFFF"/>
                  </a:solidFill>
                  <a:latin typeface="Twinkl SemiBold"/>
                </a:rPr>
                <a:t>Nose bleed</a:t>
              </a:r>
            </a:p>
          </p:txBody>
        </p:sp>
      </p:grpSp>
      <p:grpSp>
        <p:nvGrpSpPr>
          <p:cNvPr id="99" name="Bt 6">
            <a:extLst>
              <a:ext uri="{FF2B5EF4-FFF2-40B4-BE49-F238E27FC236}">
                <a16:creationId xmlns:a16="http://schemas.microsoft.com/office/drawing/2014/main" id="{B08A2480-75FB-49F0-9C61-6633900788C0}"/>
              </a:ext>
            </a:extLst>
          </p:cNvPr>
          <p:cNvGrpSpPr/>
          <p:nvPr/>
        </p:nvGrpSpPr>
        <p:grpSpPr>
          <a:xfrm>
            <a:off x="3030060" y="3947210"/>
            <a:ext cx="1766056" cy="554598"/>
            <a:chOff x="708205" y="4991101"/>
            <a:chExt cx="1744611" cy="554598"/>
          </a:xfrm>
        </p:grpSpPr>
        <p:grpSp>
          <p:nvGrpSpPr>
            <p:cNvPr id="100" name="Group 99">
              <a:extLst>
                <a:ext uri="{FF2B5EF4-FFF2-40B4-BE49-F238E27FC236}">
                  <a16:creationId xmlns:a16="http://schemas.microsoft.com/office/drawing/2014/main" id="{4B6A64C7-1C90-41AE-B2DD-70CF9D617256}"/>
                </a:ext>
              </a:extLst>
            </p:cNvPr>
            <p:cNvGrpSpPr/>
            <p:nvPr/>
          </p:nvGrpSpPr>
          <p:grpSpPr>
            <a:xfrm>
              <a:off x="708205" y="4991101"/>
              <a:ext cx="1718043" cy="554598"/>
              <a:chOff x="708205" y="1276351"/>
              <a:chExt cx="1718043" cy="554598"/>
            </a:xfrm>
          </p:grpSpPr>
          <p:sp>
            <p:nvSpPr>
              <p:cNvPr id="102" name="Rectangle 101">
                <a:extLst>
                  <a:ext uri="{FF2B5EF4-FFF2-40B4-BE49-F238E27FC236}">
                    <a16:creationId xmlns:a16="http://schemas.microsoft.com/office/drawing/2014/main" id="{5BFDC0CD-1312-42AF-A9AB-C9489558D9D7}"/>
                  </a:ext>
                </a:extLst>
              </p:cNvPr>
              <p:cNvSpPr/>
              <p:nvPr/>
            </p:nvSpPr>
            <p:spPr>
              <a:xfrm>
                <a:off x="755651" y="1276351"/>
                <a:ext cx="1670597" cy="554598"/>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103" name="Rectangle 102">
                <a:extLst>
                  <a:ext uri="{FF2B5EF4-FFF2-40B4-BE49-F238E27FC236}">
                    <a16:creationId xmlns:a16="http://schemas.microsoft.com/office/drawing/2014/main" id="{C14A1248-3276-4B3D-98AC-434959DE5712}"/>
                  </a:ext>
                </a:extLst>
              </p:cNvPr>
              <p:cNvSpPr/>
              <p:nvPr/>
            </p:nvSpPr>
            <p:spPr>
              <a:xfrm rot="2700000">
                <a:off x="708205" y="1505462"/>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101" name="TextBox 100">
              <a:extLst>
                <a:ext uri="{FF2B5EF4-FFF2-40B4-BE49-F238E27FC236}">
                  <a16:creationId xmlns:a16="http://schemas.microsoft.com/office/drawing/2014/main" id="{5600D21E-307D-4C7B-B332-099405903BBA}"/>
                </a:ext>
              </a:extLst>
            </p:cNvPr>
            <p:cNvSpPr txBox="1"/>
            <p:nvPr/>
          </p:nvSpPr>
          <p:spPr>
            <a:xfrm>
              <a:off x="896983" y="5059272"/>
              <a:ext cx="1555833" cy="422405"/>
            </a:xfrm>
            <a:prstGeom prst="rect">
              <a:avLst/>
            </a:prstGeom>
            <a:noFill/>
          </p:spPr>
          <p:txBody>
            <a:bodyPr wrap="square" lIns="0" tIns="72000" rIns="0" bIns="72000" rtlCol="0">
              <a:spAutoFit/>
            </a:bodyPr>
            <a:lstStyle/>
            <a:p>
              <a:pPr lvl="0"/>
              <a:r>
                <a:rPr lang="en-GB" dirty="0">
                  <a:solidFill>
                    <a:srgbClr val="FFFFFF"/>
                  </a:solidFill>
                  <a:latin typeface="Twinkl SemiBold"/>
                </a:rPr>
                <a:t>Impetigo</a:t>
              </a:r>
            </a:p>
          </p:txBody>
        </p:sp>
      </p:grpSp>
      <p:grpSp>
        <p:nvGrpSpPr>
          <p:cNvPr id="104" name="Bt 7">
            <a:extLst>
              <a:ext uri="{FF2B5EF4-FFF2-40B4-BE49-F238E27FC236}">
                <a16:creationId xmlns:a16="http://schemas.microsoft.com/office/drawing/2014/main" id="{7D4EB1CA-0D17-4366-A782-686EB2DEF9FA}"/>
              </a:ext>
            </a:extLst>
          </p:cNvPr>
          <p:cNvGrpSpPr/>
          <p:nvPr/>
        </p:nvGrpSpPr>
        <p:grpSpPr>
          <a:xfrm>
            <a:off x="3030060" y="4742719"/>
            <a:ext cx="1766056" cy="554598"/>
            <a:chOff x="708205" y="4991101"/>
            <a:chExt cx="1744611" cy="554598"/>
          </a:xfrm>
        </p:grpSpPr>
        <p:grpSp>
          <p:nvGrpSpPr>
            <p:cNvPr id="105" name="Group 104">
              <a:extLst>
                <a:ext uri="{FF2B5EF4-FFF2-40B4-BE49-F238E27FC236}">
                  <a16:creationId xmlns:a16="http://schemas.microsoft.com/office/drawing/2014/main" id="{86507AD2-DD36-49CF-9725-9C01A5C3D17C}"/>
                </a:ext>
              </a:extLst>
            </p:cNvPr>
            <p:cNvGrpSpPr/>
            <p:nvPr/>
          </p:nvGrpSpPr>
          <p:grpSpPr>
            <a:xfrm>
              <a:off x="708205" y="4991101"/>
              <a:ext cx="1718043" cy="554598"/>
              <a:chOff x="708205" y="1276351"/>
              <a:chExt cx="1718043" cy="554598"/>
            </a:xfrm>
          </p:grpSpPr>
          <p:sp>
            <p:nvSpPr>
              <p:cNvPr id="107" name="Rectangle 106">
                <a:extLst>
                  <a:ext uri="{FF2B5EF4-FFF2-40B4-BE49-F238E27FC236}">
                    <a16:creationId xmlns:a16="http://schemas.microsoft.com/office/drawing/2014/main" id="{34543298-B613-481E-AC71-4F4F29F0D056}"/>
                  </a:ext>
                </a:extLst>
              </p:cNvPr>
              <p:cNvSpPr/>
              <p:nvPr/>
            </p:nvSpPr>
            <p:spPr>
              <a:xfrm>
                <a:off x="755651" y="1276351"/>
                <a:ext cx="1670597" cy="554598"/>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108" name="Rectangle 107">
                <a:extLst>
                  <a:ext uri="{FF2B5EF4-FFF2-40B4-BE49-F238E27FC236}">
                    <a16:creationId xmlns:a16="http://schemas.microsoft.com/office/drawing/2014/main" id="{EE217B32-3435-4ECA-A95B-0E74CEBC807A}"/>
                  </a:ext>
                </a:extLst>
              </p:cNvPr>
              <p:cNvSpPr/>
              <p:nvPr/>
            </p:nvSpPr>
            <p:spPr>
              <a:xfrm rot="2700000">
                <a:off x="708205" y="1505462"/>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106" name="TextBox 105">
              <a:extLst>
                <a:ext uri="{FF2B5EF4-FFF2-40B4-BE49-F238E27FC236}">
                  <a16:creationId xmlns:a16="http://schemas.microsoft.com/office/drawing/2014/main" id="{844BED79-2383-417D-B8C3-84CF70481275}"/>
                </a:ext>
              </a:extLst>
            </p:cNvPr>
            <p:cNvSpPr txBox="1"/>
            <p:nvPr/>
          </p:nvSpPr>
          <p:spPr>
            <a:xfrm>
              <a:off x="896983" y="5059272"/>
              <a:ext cx="1555833" cy="422405"/>
            </a:xfrm>
            <a:prstGeom prst="rect">
              <a:avLst/>
            </a:prstGeom>
            <a:noFill/>
          </p:spPr>
          <p:txBody>
            <a:bodyPr wrap="square" lIns="0" tIns="72000" rIns="0" bIns="72000" rtlCol="0">
              <a:spAutoFit/>
            </a:bodyPr>
            <a:lstStyle/>
            <a:p>
              <a:pPr lvl="0"/>
              <a:r>
                <a:rPr lang="en-GB" dirty="0">
                  <a:solidFill>
                    <a:srgbClr val="FFFFFF"/>
                  </a:solidFill>
                  <a:latin typeface="Twinkl SemiBold"/>
                </a:rPr>
                <a:t>Tonsillitis</a:t>
              </a:r>
            </a:p>
          </p:txBody>
        </p:sp>
      </p:grpSp>
      <p:grpSp>
        <p:nvGrpSpPr>
          <p:cNvPr id="109" name="Bt 8">
            <a:extLst>
              <a:ext uri="{FF2B5EF4-FFF2-40B4-BE49-F238E27FC236}">
                <a16:creationId xmlns:a16="http://schemas.microsoft.com/office/drawing/2014/main" id="{232352CC-3F32-461C-87B6-96E7483A9C32}"/>
              </a:ext>
            </a:extLst>
          </p:cNvPr>
          <p:cNvGrpSpPr/>
          <p:nvPr/>
        </p:nvGrpSpPr>
        <p:grpSpPr>
          <a:xfrm>
            <a:off x="3030060" y="5538227"/>
            <a:ext cx="1766056" cy="554598"/>
            <a:chOff x="708205" y="4991101"/>
            <a:chExt cx="1744611" cy="554598"/>
          </a:xfrm>
        </p:grpSpPr>
        <p:grpSp>
          <p:nvGrpSpPr>
            <p:cNvPr id="110" name="Group 109">
              <a:extLst>
                <a:ext uri="{FF2B5EF4-FFF2-40B4-BE49-F238E27FC236}">
                  <a16:creationId xmlns:a16="http://schemas.microsoft.com/office/drawing/2014/main" id="{0F2D84FB-B191-4F1F-BDDE-085355064CEE}"/>
                </a:ext>
              </a:extLst>
            </p:cNvPr>
            <p:cNvGrpSpPr/>
            <p:nvPr/>
          </p:nvGrpSpPr>
          <p:grpSpPr>
            <a:xfrm>
              <a:off x="708205" y="4991101"/>
              <a:ext cx="1718043" cy="554598"/>
              <a:chOff x="708205" y="1276351"/>
              <a:chExt cx="1718043" cy="554598"/>
            </a:xfrm>
          </p:grpSpPr>
          <p:sp>
            <p:nvSpPr>
              <p:cNvPr id="112" name="Rectangle 111">
                <a:extLst>
                  <a:ext uri="{FF2B5EF4-FFF2-40B4-BE49-F238E27FC236}">
                    <a16:creationId xmlns:a16="http://schemas.microsoft.com/office/drawing/2014/main" id="{60DC3D68-B058-498F-AF34-1AE91CD66EF9}"/>
                  </a:ext>
                </a:extLst>
              </p:cNvPr>
              <p:cNvSpPr/>
              <p:nvPr/>
            </p:nvSpPr>
            <p:spPr>
              <a:xfrm>
                <a:off x="755651" y="1276351"/>
                <a:ext cx="1670597" cy="554598"/>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113" name="Rectangle 112">
                <a:extLst>
                  <a:ext uri="{FF2B5EF4-FFF2-40B4-BE49-F238E27FC236}">
                    <a16:creationId xmlns:a16="http://schemas.microsoft.com/office/drawing/2014/main" id="{FD4786E7-E37C-4BD5-BD03-D70D6AB7244D}"/>
                  </a:ext>
                </a:extLst>
              </p:cNvPr>
              <p:cNvSpPr/>
              <p:nvPr/>
            </p:nvSpPr>
            <p:spPr>
              <a:xfrm rot="2700000">
                <a:off x="708205" y="1505462"/>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111" name="TextBox 110">
              <a:extLst>
                <a:ext uri="{FF2B5EF4-FFF2-40B4-BE49-F238E27FC236}">
                  <a16:creationId xmlns:a16="http://schemas.microsoft.com/office/drawing/2014/main" id="{B27A9B2A-1E2A-4AE5-A5F6-AE6627743C8E}"/>
                </a:ext>
              </a:extLst>
            </p:cNvPr>
            <p:cNvSpPr txBox="1"/>
            <p:nvPr/>
          </p:nvSpPr>
          <p:spPr>
            <a:xfrm>
              <a:off x="896983" y="5059272"/>
              <a:ext cx="1555833" cy="422405"/>
            </a:xfrm>
            <a:prstGeom prst="rect">
              <a:avLst/>
            </a:prstGeom>
            <a:noFill/>
          </p:spPr>
          <p:txBody>
            <a:bodyPr wrap="square" lIns="0" tIns="72000" rIns="0" bIns="72000" rtlCol="0">
              <a:spAutoFit/>
            </a:bodyPr>
            <a:lstStyle/>
            <a:p>
              <a:pPr lvl="0"/>
              <a:r>
                <a:rPr lang="en-GB" dirty="0">
                  <a:solidFill>
                    <a:srgbClr val="FFFFFF"/>
                  </a:solidFill>
                  <a:latin typeface="Twinkl SemiBold"/>
                </a:rPr>
                <a:t>Salmonella</a:t>
              </a:r>
            </a:p>
          </p:txBody>
        </p:sp>
      </p:grpSp>
      <p:pic>
        <p:nvPicPr>
          <p:cNvPr id="145" name="Picture 144"/>
          <p:cNvPicPr>
            <a:picLocks noChangeAspect="1"/>
          </p:cNvPicPr>
          <p:nvPr/>
        </p:nvPicPr>
        <p:blipFill>
          <a:blip r:embed="rId3"/>
          <a:stretch>
            <a:fillRect/>
          </a:stretch>
        </p:blipFill>
        <p:spPr>
          <a:xfrm>
            <a:off x="7408963" y="579079"/>
            <a:ext cx="1277837" cy="883942"/>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4"/>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4"/>
                                        </p:tgtEl>
                                        <p:attrNameLst>
                                          <p:attrName>r</p:attrName>
                                        </p:attrNameLst>
                                      </p:cBhvr>
                                    </p:animRot>
                                    <p:animRot by="-240000">
                                      <p:cBhvr>
                                        <p:cTn id="7" dur="200" fill="hold">
                                          <p:stCondLst>
                                            <p:cond delay="200"/>
                                          </p:stCondLst>
                                        </p:cTn>
                                        <p:tgtEl>
                                          <p:spTgt spid="84"/>
                                        </p:tgtEl>
                                        <p:attrNameLst>
                                          <p:attrName>r</p:attrName>
                                        </p:attrNameLst>
                                      </p:cBhvr>
                                    </p:animRot>
                                    <p:animRot by="240000">
                                      <p:cBhvr>
                                        <p:cTn id="8" dur="200" fill="hold">
                                          <p:stCondLst>
                                            <p:cond delay="400"/>
                                          </p:stCondLst>
                                        </p:cTn>
                                        <p:tgtEl>
                                          <p:spTgt spid="84"/>
                                        </p:tgtEl>
                                        <p:attrNameLst>
                                          <p:attrName>r</p:attrName>
                                        </p:attrNameLst>
                                      </p:cBhvr>
                                    </p:animRot>
                                    <p:animRot by="-240000">
                                      <p:cBhvr>
                                        <p:cTn id="9" dur="200" fill="hold">
                                          <p:stCondLst>
                                            <p:cond delay="600"/>
                                          </p:stCondLst>
                                        </p:cTn>
                                        <p:tgtEl>
                                          <p:spTgt spid="84"/>
                                        </p:tgtEl>
                                        <p:attrNameLst>
                                          <p:attrName>r</p:attrName>
                                        </p:attrNameLst>
                                      </p:cBhvr>
                                    </p:animRot>
                                    <p:animRot by="120000">
                                      <p:cBhvr>
                                        <p:cTn id="10" dur="200" fill="hold">
                                          <p:stCondLst>
                                            <p:cond delay="800"/>
                                          </p:stCondLst>
                                        </p:cTn>
                                        <p:tgtEl>
                                          <p:spTgt spid="84"/>
                                        </p:tgtEl>
                                        <p:attrNameLst>
                                          <p:attrName>r</p:attrName>
                                        </p:attrNameLst>
                                      </p:cBhvr>
                                    </p:animRot>
                                  </p:childTnLst>
                                </p:cTn>
                              </p:par>
                            </p:childTnLst>
                          </p:cTn>
                        </p:par>
                        <p:par>
                          <p:cTn id="11" fill="hold">
                            <p:stCondLst>
                              <p:cond delay="1000"/>
                            </p:stCondLst>
                            <p:childTnLst>
                              <p:par>
                                <p:cTn id="12" presetID="9" presetClass="emph" presetSubtype="0" nodeType="afterEffect">
                                  <p:stCondLst>
                                    <p:cond delay="0"/>
                                  </p:stCondLst>
                                  <p:childTnLst>
                                    <p:set>
                                      <p:cBhvr>
                                        <p:cTn id="13" dur="indefinite"/>
                                        <p:tgtEl>
                                          <p:spTgt spid="84"/>
                                        </p:tgtEl>
                                        <p:attrNameLst>
                                          <p:attrName>style.opacity</p:attrName>
                                        </p:attrNameLst>
                                      </p:cBhvr>
                                      <p:to>
                                        <p:strVal val="0.5"/>
                                      </p:to>
                                    </p:set>
                                    <p:animEffect filter="image" prLst="opacity: 0.5">
                                      <p:cBhvr rctx="IE">
                                        <p:cTn id="14" dur="indefinite"/>
                                        <p:tgtEl>
                                          <p:spTgt spid="84"/>
                                        </p:tgtEl>
                                      </p:cBhvr>
                                    </p:animEffect>
                                  </p:childTnLst>
                                </p:cTn>
                              </p:par>
                            </p:childTnLst>
                          </p:cTn>
                        </p:par>
                      </p:childTnLst>
                    </p:cTn>
                  </p:par>
                </p:childTnLst>
              </p:cTn>
              <p:nextCondLst>
                <p:cond evt="onClick" delay="0">
                  <p:tgtEl>
                    <p:spTgt spid="84"/>
                  </p:tgtEl>
                </p:cond>
              </p:nextCondLst>
            </p:seq>
            <p:seq concurrent="1" nextAc="seek">
              <p:cTn id="15" restart="whenNotActive" fill="hold" evtFilter="cancelBubble" nodeType="interactiveSeq">
                <p:stCondLst>
                  <p:cond evt="onClick" delay="0">
                    <p:tgtEl>
                      <p:spTgt spid="94"/>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94"/>
                                        </p:tgtEl>
                                        <p:attrNameLst>
                                          <p:attrName>r</p:attrName>
                                        </p:attrNameLst>
                                      </p:cBhvr>
                                    </p:animRot>
                                    <p:animRot by="-240000">
                                      <p:cBhvr>
                                        <p:cTn id="20" dur="200" fill="hold">
                                          <p:stCondLst>
                                            <p:cond delay="200"/>
                                          </p:stCondLst>
                                        </p:cTn>
                                        <p:tgtEl>
                                          <p:spTgt spid="94"/>
                                        </p:tgtEl>
                                        <p:attrNameLst>
                                          <p:attrName>r</p:attrName>
                                        </p:attrNameLst>
                                      </p:cBhvr>
                                    </p:animRot>
                                    <p:animRot by="240000">
                                      <p:cBhvr>
                                        <p:cTn id="21" dur="200" fill="hold">
                                          <p:stCondLst>
                                            <p:cond delay="400"/>
                                          </p:stCondLst>
                                        </p:cTn>
                                        <p:tgtEl>
                                          <p:spTgt spid="94"/>
                                        </p:tgtEl>
                                        <p:attrNameLst>
                                          <p:attrName>r</p:attrName>
                                        </p:attrNameLst>
                                      </p:cBhvr>
                                    </p:animRot>
                                    <p:animRot by="-240000">
                                      <p:cBhvr>
                                        <p:cTn id="22" dur="200" fill="hold">
                                          <p:stCondLst>
                                            <p:cond delay="600"/>
                                          </p:stCondLst>
                                        </p:cTn>
                                        <p:tgtEl>
                                          <p:spTgt spid="94"/>
                                        </p:tgtEl>
                                        <p:attrNameLst>
                                          <p:attrName>r</p:attrName>
                                        </p:attrNameLst>
                                      </p:cBhvr>
                                    </p:animRot>
                                    <p:animRot by="120000">
                                      <p:cBhvr>
                                        <p:cTn id="23" dur="200" fill="hold">
                                          <p:stCondLst>
                                            <p:cond delay="800"/>
                                          </p:stCondLst>
                                        </p:cTn>
                                        <p:tgtEl>
                                          <p:spTgt spid="94"/>
                                        </p:tgtEl>
                                        <p:attrNameLst>
                                          <p:attrName>r</p:attrName>
                                        </p:attrNameLst>
                                      </p:cBhvr>
                                    </p:animRot>
                                  </p:childTnLst>
                                </p:cTn>
                              </p:par>
                            </p:childTnLst>
                          </p:cTn>
                        </p:par>
                        <p:par>
                          <p:cTn id="24" fill="hold">
                            <p:stCondLst>
                              <p:cond delay="1000"/>
                            </p:stCondLst>
                            <p:childTnLst>
                              <p:par>
                                <p:cTn id="25" presetID="9" presetClass="emph" presetSubtype="0" nodeType="afterEffect">
                                  <p:stCondLst>
                                    <p:cond delay="0"/>
                                  </p:stCondLst>
                                  <p:childTnLst>
                                    <p:set>
                                      <p:cBhvr>
                                        <p:cTn id="26" dur="indefinite"/>
                                        <p:tgtEl>
                                          <p:spTgt spid="94"/>
                                        </p:tgtEl>
                                        <p:attrNameLst>
                                          <p:attrName>style.opacity</p:attrName>
                                        </p:attrNameLst>
                                      </p:cBhvr>
                                      <p:to>
                                        <p:strVal val="0.5"/>
                                      </p:to>
                                    </p:set>
                                    <p:animEffect filter="image" prLst="opacity: 0.5">
                                      <p:cBhvr rctx="IE">
                                        <p:cTn id="27" dur="indefinite"/>
                                        <p:tgtEl>
                                          <p:spTgt spid="94"/>
                                        </p:tgtEl>
                                      </p:cBhvr>
                                    </p:animEffect>
                                  </p:childTnLst>
                                </p:cTn>
                              </p:par>
                            </p:childTnLst>
                          </p:cTn>
                        </p:par>
                      </p:childTnLst>
                    </p:cTn>
                  </p:par>
                </p:childTnLst>
              </p:cTn>
              <p:nextCondLst>
                <p:cond evt="onClick" delay="0">
                  <p:tgtEl>
                    <p:spTgt spid="94"/>
                  </p:tgtEl>
                </p:cond>
              </p:nextCondLst>
            </p:seq>
            <p:seq concurrent="1" nextAc="seek">
              <p:cTn id="28" restart="whenNotActive" fill="hold" evtFilter="cancelBubble" nodeType="interactiveSeq">
                <p:stCondLst>
                  <p:cond evt="onClick" delay="0">
                    <p:tgtEl>
                      <p:spTgt spid="28"/>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4" restart="whenNotActive" fill="hold" evtFilter="cancelBubble" nodeType="interactiveSeq">
                <p:stCondLst>
                  <p:cond evt="onClick" delay="0">
                    <p:tgtEl>
                      <p:spTgt spid="79"/>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9"/>
                                        </p:tgtEl>
                                      </p:cBhvr>
                                    </p:animEffect>
                                    <p:set>
                                      <p:cBhvr>
                                        <p:cTn id="39"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40" restart="whenNotActive" fill="hold" evtFilter="cancelBubble" nodeType="interactiveSeq">
                <p:stCondLst>
                  <p:cond evt="onClick" delay="0">
                    <p:tgtEl>
                      <p:spTgt spid="89"/>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89"/>
                                        </p:tgtEl>
                                      </p:cBhvr>
                                    </p:animEffect>
                                    <p:set>
                                      <p:cBhvr>
                                        <p:cTn id="45"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46" restart="whenNotActive" fill="hold" evtFilter="cancelBubble" nodeType="interactiveSeq">
                <p:stCondLst>
                  <p:cond evt="onClick" delay="0">
                    <p:tgtEl>
                      <p:spTgt spid="99"/>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99"/>
                                        </p:tgtEl>
                                      </p:cBhvr>
                                    </p:animEffect>
                                    <p:set>
                                      <p:cBhvr>
                                        <p:cTn id="51"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52" restart="whenNotActive" fill="hold" evtFilter="cancelBubble" nodeType="interactiveSeq">
                <p:stCondLst>
                  <p:cond evt="onClick" delay="0">
                    <p:tgtEl>
                      <p:spTgt spid="104"/>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04"/>
                                        </p:tgtEl>
                                      </p:cBhvr>
                                    </p:animEffect>
                                    <p:set>
                                      <p:cBhvr>
                                        <p:cTn id="57"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104"/>
                  </p:tgtEl>
                </p:cond>
              </p:nextCondLst>
            </p:seq>
            <p:seq concurrent="1" nextAc="seek">
              <p:cTn id="58" restart="whenNotActive" fill="hold" evtFilter="cancelBubble" nodeType="interactiveSeq">
                <p:stCondLst>
                  <p:cond evt="onClick" delay="0">
                    <p:tgtEl>
                      <p:spTgt spid="109"/>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109"/>
                                        </p:tgtEl>
                                      </p:cBhvr>
                                    </p:animEffect>
                                    <p:set>
                                      <p:cBhvr>
                                        <p:cTn id="63" dur="1" fill="hold">
                                          <p:stCondLst>
                                            <p:cond delay="499"/>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 name="Bt 8">
            <a:extLst>
              <a:ext uri="{FF2B5EF4-FFF2-40B4-BE49-F238E27FC236}">
                <a16:creationId xmlns:a16="http://schemas.microsoft.com/office/drawing/2014/main" id="{9DD4563F-0483-403D-B92A-9FA78FC80429}"/>
              </a:ext>
            </a:extLst>
          </p:cNvPr>
          <p:cNvGrpSpPr/>
          <p:nvPr/>
        </p:nvGrpSpPr>
        <p:grpSpPr>
          <a:xfrm>
            <a:off x="3030060" y="5538227"/>
            <a:ext cx="1766056" cy="554598"/>
            <a:chOff x="708205" y="4991101"/>
            <a:chExt cx="1744611" cy="554598"/>
          </a:xfrm>
        </p:grpSpPr>
        <p:grpSp>
          <p:nvGrpSpPr>
            <p:cNvPr id="141" name="Group 140">
              <a:extLst>
                <a:ext uri="{FF2B5EF4-FFF2-40B4-BE49-F238E27FC236}">
                  <a16:creationId xmlns:a16="http://schemas.microsoft.com/office/drawing/2014/main" id="{B5947FBC-2295-4BD2-9DC0-5CAE52D8D02C}"/>
                </a:ext>
              </a:extLst>
            </p:cNvPr>
            <p:cNvGrpSpPr/>
            <p:nvPr/>
          </p:nvGrpSpPr>
          <p:grpSpPr>
            <a:xfrm>
              <a:off x="708205" y="4991101"/>
              <a:ext cx="1718043" cy="554598"/>
              <a:chOff x="708205" y="1276351"/>
              <a:chExt cx="1718043" cy="554598"/>
            </a:xfrm>
          </p:grpSpPr>
          <p:sp>
            <p:nvSpPr>
              <p:cNvPr id="143" name="Rectangle 142">
                <a:extLst>
                  <a:ext uri="{FF2B5EF4-FFF2-40B4-BE49-F238E27FC236}">
                    <a16:creationId xmlns:a16="http://schemas.microsoft.com/office/drawing/2014/main" id="{592BD626-F1E8-456F-8BE4-7FBB5F2A1596}"/>
                  </a:ext>
                </a:extLst>
              </p:cNvPr>
              <p:cNvSpPr/>
              <p:nvPr/>
            </p:nvSpPr>
            <p:spPr>
              <a:xfrm>
                <a:off x="755651" y="1276351"/>
                <a:ext cx="1670597" cy="554598"/>
              </a:xfrm>
              <a:prstGeom prst="rect">
                <a:avLst/>
              </a:prstGeom>
              <a:solidFill>
                <a:srgbClr val="00954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144" name="Rectangle 143">
                <a:extLst>
                  <a:ext uri="{FF2B5EF4-FFF2-40B4-BE49-F238E27FC236}">
                    <a16:creationId xmlns:a16="http://schemas.microsoft.com/office/drawing/2014/main" id="{B29BDDF4-EC15-4757-9C12-EEC8D8960AC7}"/>
                  </a:ext>
                </a:extLst>
              </p:cNvPr>
              <p:cNvSpPr/>
              <p:nvPr/>
            </p:nvSpPr>
            <p:spPr>
              <a:xfrm rot="2700000">
                <a:off x="708205" y="1505462"/>
                <a:ext cx="94891" cy="94891"/>
              </a:xfrm>
              <a:prstGeom prst="rect">
                <a:avLst/>
              </a:prstGeom>
              <a:solidFill>
                <a:schemeClr val="bg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142" name="TextBox 141">
              <a:extLst>
                <a:ext uri="{FF2B5EF4-FFF2-40B4-BE49-F238E27FC236}">
                  <a16:creationId xmlns:a16="http://schemas.microsoft.com/office/drawing/2014/main" id="{7A9E53CA-FFAB-48DF-A04B-F3334D289062}"/>
                </a:ext>
              </a:extLst>
            </p:cNvPr>
            <p:cNvSpPr txBox="1"/>
            <p:nvPr/>
          </p:nvSpPr>
          <p:spPr>
            <a:xfrm>
              <a:off x="896983" y="5059272"/>
              <a:ext cx="1555833" cy="422405"/>
            </a:xfrm>
            <a:prstGeom prst="rect">
              <a:avLst/>
            </a:prstGeom>
            <a:noFill/>
          </p:spPr>
          <p:txBody>
            <a:bodyPr wrap="square" lIns="0" tIns="72000" rIns="0" bIns="72000" rtlCol="0">
              <a:spAutoFit/>
            </a:bodyPr>
            <a:lstStyle/>
            <a:p>
              <a:pPr lvl="0"/>
              <a:r>
                <a:rPr lang="en-GB" dirty="0">
                  <a:solidFill>
                    <a:srgbClr val="FFFFFF"/>
                  </a:solidFill>
                  <a:latin typeface="Twinkl SemiBold"/>
                </a:rPr>
                <a:t>Salmonella</a:t>
              </a:r>
            </a:p>
          </p:txBody>
        </p:sp>
      </p:grpSp>
      <p:grpSp>
        <p:nvGrpSpPr>
          <p:cNvPr id="135" name="Bt 7">
            <a:extLst>
              <a:ext uri="{FF2B5EF4-FFF2-40B4-BE49-F238E27FC236}">
                <a16:creationId xmlns:a16="http://schemas.microsoft.com/office/drawing/2014/main" id="{3731BD4F-42EF-4039-B068-FDD221A081A8}"/>
              </a:ext>
            </a:extLst>
          </p:cNvPr>
          <p:cNvGrpSpPr/>
          <p:nvPr/>
        </p:nvGrpSpPr>
        <p:grpSpPr>
          <a:xfrm>
            <a:off x="3030060" y="4742719"/>
            <a:ext cx="1766056" cy="554598"/>
            <a:chOff x="708205" y="4991101"/>
            <a:chExt cx="1744611" cy="554598"/>
          </a:xfrm>
        </p:grpSpPr>
        <p:grpSp>
          <p:nvGrpSpPr>
            <p:cNvPr id="136" name="Group 135">
              <a:extLst>
                <a:ext uri="{FF2B5EF4-FFF2-40B4-BE49-F238E27FC236}">
                  <a16:creationId xmlns:a16="http://schemas.microsoft.com/office/drawing/2014/main" id="{5B55E41B-5251-411C-8753-8769749EB0D4}"/>
                </a:ext>
              </a:extLst>
            </p:cNvPr>
            <p:cNvGrpSpPr/>
            <p:nvPr/>
          </p:nvGrpSpPr>
          <p:grpSpPr>
            <a:xfrm>
              <a:off x="708205" y="4991101"/>
              <a:ext cx="1718043" cy="554598"/>
              <a:chOff x="708205" y="1276351"/>
              <a:chExt cx="1718043" cy="554598"/>
            </a:xfrm>
          </p:grpSpPr>
          <p:sp>
            <p:nvSpPr>
              <p:cNvPr id="138" name="Rectangle 137">
                <a:extLst>
                  <a:ext uri="{FF2B5EF4-FFF2-40B4-BE49-F238E27FC236}">
                    <a16:creationId xmlns:a16="http://schemas.microsoft.com/office/drawing/2014/main" id="{40624005-D5A1-42B9-A7E3-495DC3F0D154}"/>
                  </a:ext>
                </a:extLst>
              </p:cNvPr>
              <p:cNvSpPr/>
              <p:nvPr/>
            </p:nvSpPr>
            <p:spPr>
              <a:xfrm>
                <a:off x="755651" y="1276351"/>
                <a:ext cx="1670597" cy="554598"/>
              </a:xfrm>
              <a:prstGeom prst="rect">
                <a:avLst/>
              </a:prstGeom>
              <a:solidFill>
                <a:srgbClr val="00954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139" name="Rectangle 138">
                <a:extLst>
                  <a:ext uri="{FF2B5EF4-FFF2-40B4-BE49-F238E27FC236}">
                    <a16:creationId xmlns:a16="http://schemas.microsoft.com/office/drawing/2014/main" id="{C0766376-566C-4AEC-8428-581F6883D94E}"/>
                  </a:ext>
                </a:extLst>
              </p:cNvPr>
              <p:cNvSpPr/>
              <p:nvPr/>
            </p:nvSpPr>
            <p:spPr>
              <a:xfrm rot="2700000">
                <a:off x="708205" y="1505462"/>
                <a:ext cx="94891" cy="94891"/>
              </a:xfrm>
              <a:prstGeom prst="rect">
                <a:avLst/>
              </a:prstGeom>
              <a:solidFill>
                <a:schemeClr val="bg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137" name="TextBox 136">
              <a:extLst>
                <a:ext uri="{FF2B5EF4-FFF2-40B4-BE49-F238E27FC236}">
                  <a16:creationId xmlns:a16="http://schemas.microsoft.com/office/drawing/2014/main" id="{0353F8AF-9765-491D-9CD5-22AEEC3D494C}"/>
                </a:ext>
              </a:extLst>
            </p:cNvPr>
            <p:cNvSpPr txBox="1"/>
            <p:nvPr/>
          </p:nvSpPr>
          <p:spPr>
            <a:xfrm>
              <a:off x="896983" y="5059272"/>
              <a:ext cx="1555833" cy="422405"/>
            </a:xfrm>
            <a:prstGeom prst="rect">
              <a:avLst/>
            </a:prstGeom>
            <a:noFill/>
          </p:spPr>
          <p:txBody>
            <a:bodyPr wrap="square" lIns="0" tIns="72000" rIns="0" bIns="72000" rtlCol="0">
              <a:spAutoFit/>
            </a:bodyPr>
            <a:lstStyle/>
            <a:p>
              <a:pPr lvl="0"/>
              <a:r>
                <a:rPr lang="en-GB" dirty="0">
                  <a:solidFill>
                    <a:srgbClr val="FFFFFF"/>
                  </a:solidFill>
                  <a:latin typeface="Twinkl SemiBold"/>
                </a:rPr>
                <a:t>Tonsillitis</a:t>
              </a:r>
            </a:p>
          </p:txBody>
        </p:sp>
      </p:grpSp>
      <p:grpSp>
        <p:nvGrpSpPr>
          <p:cNvPr id="130" name="Bt 6">
            <a:extLst>
              <a:ext uri="{FF2B5EF4-FFF2-40B4-BE49-F238E27FC236}">
                <a16:creationId xmlns:a16="http://schemas.microsoft.com/office/drawing/2014/main" id="{70C67A4C-4DAE-4110-BE70-AE92DD66B41B}"/>
              </a:ext>
            </a:extLst>
          </p:cNvPr>
          <p:cNvGrpSpPr/>
          <p:nvPr/>
        </p:nvGrpSpPr>
        <p:grpSpPr>
          <a:xfrm>
            <a:off x="3030060" y="3947210"/>
            <a:ext cx="1766056" cy="554598"/>
            <a:chOff x="708205" y="4991101"/>
            <a:chExt cx="1744611" cy="554598"/>
          </a:xfrm>
        </p:grpSpPr>
        <p:grpSp>
          <p:nvGrpSpPr>
            <p:cNvPr id="131" name="Group 130">
              <a:extLst>
                <a:ext uri="{FF2B5EF4-FFF2-40B4-BE49-F238E27FC236}">
                  <a16:creationId xmlns:a16="http://schemas.microsoft.com/office/drawing/2014/main" id="{D2960AD5-5C82-4C84-AFC1-959B3017E8C9}"/>
                </a:ext>
              </a:extLst>
            </p:cNvPr>
            <p:cNvGrpSpPr/>
            <p:nvPr/>
          </p:nvGrpSpPr>
          <p:grpSpPr>
            <a:xfrm>
              <a:off x="708205" y="4991101"/>
              <a:ext cx="1718043" cy="554598"/>
              <a:chOff x="708205" y="1276351"/>
              <a:chExt cx="1718043" cy="554598"/>
            </a:xfrm>
          </p:grpSpPr>
          <p:sp>
            <p:nvSpPr>
              <p:cNvPr id="133" name="Rectangle 132">
                <a:extLst>
                  <a:ext uri="{FF2B5EF4-FFF2-40B4-BE49-F238E27FC236}">
                    <a16:creationId xmlns:a16="http://schemas.microsoft.com/office/drawing/2014/main" id="{32687E03-64B7-41A0-9366-5A0DDF31AC2F}"/>
                  </a:ext>
                </a:extLst>
              </p:cNvPr>
              <p:cNvSpPr/>
              <p:nvPr/>
            </p:nvSpPr>
            <p:spPr>
              <a:xfrm>
                <a:off x="755651" y="1276351"/>
                <a:ext cx="1670597" cy="554598"/>
              </a:xfrm>
              <a:prstGeom prst="rect">
                <a:avLst/>
              </a:prstGeom>
              <a:solidFill>
                <a:srgbClr val="00954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134" name="Rectangle 133">
                <a:extLst>
                  <a:ext uri="{FF2B5EF4-FFF2-40B4-BE49-F238E27FC236}">
                    <a16:creationId xmlns:a16="http://schemas.microsoft.com/office/drawing/2014/main" id="{54EBD865-1470-45CC-BAE2-557AB0F12852}"/>
                  </a:ext>
                </a:extLst>
              </p:cNvPr>
              <p:cNvSpPr/>
              <p:nvPr/>
            </p:nvSpPr>
            <p:spPr>
              <a:xfrm rot="2700000">
                <a:off x="708205" y="1505462"/>
                <a:ext cx="94891" cy="94891"/>
              </a:xfrm>
              <a:prstGeom prst="rect">
                <a:avLst/>
              </a:prstGeom>
              <a:solidFill>
                <a:schemeClr val="bg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132" name="TextBox 131">
              <a:extLst>
                <a:ext uri="{FF2B5EF4-FFF2-40B4-BE49-F238E27FC236}">
                  <a16:creationId xmlns:a16="http://schemas.microsoft.com/office/drawing/2014/main" id="{81D15036-5141-4070-A7A3-3B4AF61533A3}"/>
                </a:ext>
              </a:extLst>
            </p:cNvPr>
            <p:cNvSpPr txBox="1"/>
            <p:nvPr/>
          </p:nvSpPr>
          <p:spPr>
            <a:xfrm>
              <a:off x="896983" y="5059272"/>
              <a:ext cx="1555833" cy="422405"/>
            </a:xfrm>
            <a:prstGeom prst="rect">
              <a:avLst/>
            </a:prstGeom>
            <a:noFill/>
          </p:spPr>
          <p:txBody>
            <a:bodyPr wrap="square" lIns="0" tIns="72000" rIns="0" bIns="72000" rtlCol="0">
              <a:spAutoFit/>
            </a:bodyPr>
            <a:lstStyle/>
            <a:p>
              <a:pPr lvl="0"/>
              <a:r>
                <a:rPr lang="en-GB" dirty="0">
                  <a:solidFill>
                    <a:srgbClr val="FFFFFF"/>
                  </a:solidFill>
                  <a:latin typeface="Twinkl SemiBold"/>
                </a:rPr>
                <a:t>Impetigo</a:t>
              </a:r>
            </a:p>
          </p:txBody>
        </p:sp>
      </p:grpSp>
      <p:grpSp>
        <p:nvGrpSpPr>
          <p:cNvPr id="125" name="Bt 4">
            <a:extLst>
              <a:ext uri="{FF2B5EF4-FFF2-40B4-BE49-F238E27FC236}">
                <a16:creationId xmlns:a16="http://schemas.microsoft.com/office/drawing/2014/main" id="{F1850029-E5A0-4A24-9EA9-857F781434BC}"/>
              </a:ext>
            </a:extLst>
          </p:cNvPr>
          <p:cNvGrpSpPr/>
          <p:nvPr/>
        </p:nvGrpSpPr>
        <p:grpSpPr>
          <a:xfrm>
            <a:off x="704850" y="5538227"/>
            <a:ext cx="1766056" cy="554598"/>
            <a:chOff x="708205" y="4991101"/>
            <a:chExt cx="1744611" cy="554598"/>
          </a:xfrm>
        </p:grpSpPr>
        <p:grpSp>
          <p:nvGrpSpPr>
            <p:cNvPr id="126" name="Group 125">
              <a:extLst>
                <a:ext uri="{FF2B5EF4-FFF2-40B4-BE49-F238E27FC236}">
                  <a16:creationId xmlns:a16="http://schemas.microsoft.com/office/drawing/2014/main" id="{4659D804-FB5E-46BA-82A5-E532F90DE957}"/>
                </a:ext>
              </a:extLst>
            </p:cNvPr>
            <p:cNvGrpSpPr/>
            <p:nvPr/>
          </p:nvGrpSpPr>
          <p:grpSpPr>
            <a:xfrm>
              <a:off x="708205" y="4991101"/>
              <a:ext cx="1735754" cy="554598"/>
              <a:chOff x="708205" y="1276351"/>
              <a:chExt cx="1735754" cy="554598"/>
            </a:xfrm>
          </p:grpSpPr>
          <p:sp>
            <p:nvSpPr>
              <p:cNvPr id="128" name="Rectangle 127">
                <a:extLst>
                  <a:ext uri="{FF2B5EF4-FFF2-40B4-BE49-F238E27FC236}">
                    <a16:creationId xmlns:a16="http://schemas.microsoft.com/office/drawing/2014/main" id="{A2C39D43-276D-436E-A4F2-C7859AC1FED0}"/>
                  </a:ext>
                </a:extLst>
              </p:cNvPr>
              <p:cNvSpPr/>
              <p:nvPr/>
            </p:nvSpPr>
            <p:spPr>
              <a:xfrm>
                <a:off x="755651" y="1276351"/>
                <a:ext cx="1688308" cy="554598"/>
              </a:xfrm>
              <a:prstGeom prst="rect">
                <a:avLst/>
              </a:prstGeom>
              <a:solidFill>
                <a:srgbClr val="00954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129" name="Rectangle 128">
                <a:extLst>
                  <a:ext uri="{FF2B5EF4-FFF2-40B4-BE49-F238E27FC236}">
                    <a16:creationId xmlns:a16="http://schemas.microsoft.com/office/drawing/2014/main" id="{9A4584FB-799B-4C0B-A928-81C84313BF01}"/>
                  </a:ext>
                </a:extLst>
              </p:cNvPr>
              <p:cNvSpPr/>
              <p:nvPr/>
            </p:nvSpPr>
            <p:spPr>
              <a:xfrm rot="2700000">
                <a:off x="708205" y="1505462"/>
                <a:ext cx="94891" cy="94891"/>
              </a:xfrm>
              <a:prstGeom prst="rect">
                <a:avLst/>
              </a:prstGeom>
              <a:solidFill>
                <a:schemeClr val="bg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127" name="TextBox 126">
              <a:extLst>
                <a:ext uri="{FF2B5EF4-FFF2-40B4-BE49-F238E27FC236}">
                  <a16:creationId xmlns:a16="http://schemas.microsoft.com/office/drawing/2014/main" id="{308F7C44-4F7E-47A2-841B-0651D657BAC5}"/>
                </a:ext>
              </a:extLst>
            </p:cNvPr>
            <p:cNvSpPr txBox="1"/>
            <p:nvPr/>
          </p:nvSpPr>
          <p:spPr>
            <a:xfrm>
              <a:off x="896983" y="5059272"/>
              <a:ext cx="1555833" cy="422405"/>
            </a:xfrm>
            <a:prstGeom prst="rect">
              <a:avLst/>
            </a:prstGeom>
            <a:noFill/>
          </p:spPr>
          <p:txBody>
            <a:bodyPr wrap="square" lIns="0" tIns="72000" rIns="0" bIns="72000" rtlCol="0">
              <a:spAutoFit/>
            </a:bodyPr>
            <a:lstStyle/>
            <a:p>
              <a:pPr lvl="0"/>
              <a:r>
                <a:rPr lang="en-GB" dirty="0">
                  <a:solidFill>
                    <a:srgbClr val="FFFFFF"/>
                  </a:solidFill>
                  <a:latin typeface="Twinkl SemiBold"/>
                </a:rPr>
                <a:t>Athlete's foot</a:t>
              </a:r>
            </a:p>
          </p:txBody>
        </p:sp>
      </p:grpSp>
      <p:grpSp>
        <p:nvGrpSpPr>
          <p:cNvPr id="120" name="Bt 2B">
            <a:extLst>
              <a:ext uri="{FF2B5EF4-FFF2-40B4-BE49-F238E27FC236}">
                <a16:creationId xmlns:a16="http://schemas.microsoft.com/office/drawing/2014/main" id="{DAEF55F9-320A-456D-A0E5-AFF94335B4EC}"/>
              </a:ext>
            </a:extLst>
          </p:cNvPr>
          <p:cNvGrpSpPr/>
          <p:nvPr/>
        </p:nvGrpSpPr>
        <p:grpSpPr>
          <a:xfrm>
            <a:off x="711200" y="3947210"/>
            <a:ext cx="1766056" cy="554598"/>
            <a:chOff x="708205" y="4991101"/>
            <a:chExt cx="1744611" cy="554598"/>
          </a:xfrm>
        </p:grpSpPr>
        <p:grpSp>
          <p:nvGrpSpPr>
            <p:cNvPr id="121" name="Group 120">
              <a:extLst>
                <a:ext uri="{FF2B5EF4-FFF2-40B4-BE49-F238E27FC236}">
                  <a16:creationId xmlns:a16="http://schemas.microsoft.com/office/drawing/2014/main" id="{D83F0DAC-4D97-4FDE-AA37-D3ABACBED51B}"/>
                </a:ext>
              </a:extLst>
            </p:cNvPr>
            <p:cNvGrpSpPr/>
            <p:nvPr/>
          </p:nvGrpSpPr>
          <p:grpSpPr>
            <a:xfrm>
              <a:off x="708205" y="4991101"/>
              <a:ext cx="1744610" cy="554598"/>
              <a:chOff x="708205" y="1276351"/>
              <a:chExt cx="1744610" cy="554598"/>
            </a:xfrm>
          </p:grpSpPr>
          <p:sp>
            <p:nvSpPr>
              <p:cNvPr id="123" name="Rectangle 122">
                <a:extLst>
                  <a:ext uri="{FF2B5EF4-FFF2-40B4-BE49-F238E27FC236}">
                    <a16:creationId xmlns:a16="http://schemas.microsoft.com/office/drawing/2014/main" id="{6D691BDD-3093-432F-893C-4B8C904B7AE7}"/>
                  </a:ext>
                </a:extLst>
              </p:cNvPr>
              <p:cNvSpPr/>
              <p:nvPr/>
            </p:nvSpPr>
            <p:spPr>
              <a:xfrm>
                <a:off x="755651" y="1276351"/>
                <a:ext cx="1697164" cy="554598"/>
              </a:xfrm>
              <a:prstGeom prst="rect">
                <a:avLst/>
              </a:prstGeom>
              <a:solidFill>
                <a:srgbClr val="00954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124" name="Rectangle 123">
                <a:extLst>
                  <a:ext uri="{FF2B5EF4-FFF2-40B4-BE49-F238E27FC236}">
                    <a16:creationId xmlns:a16="http://schemas.microsoft.com/office/drawing/2014/main" id="{9C8819C4-F6BD-4F48-8C74-DA89B9E6C478}"/>
                  </a:ext>
                </a:extLst>
              </p:cNvPr>
              <p:cNvSpPr/>
              <p:nvPr/>
            </p:nvSpPr>
            <p:spPr>
              <a:xfrm rot="2700000">
                <a:off x="708205" y="1505462"/>
                <a:ext cx="94891" cy="94891"/>
              </a:xfrm>
              <a:prstGeom prst="rect">
                <a:avLst/>
              </a:prstGeom>
              <a:solidFill>
                <a:schemeClr val="bg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122" name="TextBox 121">
              <a:extLst>
                <a:ext uri="{FF2B5EF4-FFF2-40B4-BE49-F238E27FC236}">
                  <a16:creationId xmlns:a16="http://schemas.microsoft.com/office/drawing/2014/main" id="{F4DCBF7C-C682-41D4-8A1D-D01DF3955A31}"/>
                </a:ext>
              </a:extLst>
            </p:cNvPr>
            <p:cNvSpPr txBox="1"/>
            <p:nvPr/>
          </p:nvSpPr>
          <p:spPr>
            <a:xfrm>
              <a:off x="896983" y="5059272"/>
              <a:ext cx="1555833" cy="422405"/>
            </a:xfrm>
            <a:prstGeom prst="rect">
              <a:avLst/>
            </a:prstGeom>
            <a:noFill/>
          </p:spPr>
          <p:txBody>
            <a:bodyPr wrap="square" lIns="0" tIns="72000" rIns="0" bIns="72000" rtlCol="0">
              <a:spAutoFit/>
            </a:bodyPr>
            <a:lstStyle/>
            <a:p>
              <a:pPr lvl="0"/>
              <a:r>
                <a:rPr lang="en-GB" dirty="0">
                  <a:solidFill>
                    <a:srgbClr val="FFFFFF"/>
                  </a:solidFill>
                  <a:latin typeface="Twinkl SemiBold"/>
                </a:rPr>
                <a:t>Ear infection</a:t>
              </a:r>
            </a:p>
          </p:txBody>
        </p:sp>
      </p:grpSp>
      <p:grpSp>
        <p:nvGrpSpPr>
          <p:cNvPr id="114" name="Bt 1B">
            <a:extLst>
              <a:ext uri="{FF2B5EF4-FFF2-40B4-BE49-F238E27FC236}">
                <a16:creationId xmlns:a16="http://schemas.microsoft.com/office/drawing/2014/main" id="{B9C03733-833C-45D5-99B8-D812FAB0253A}"/>
              </a:ext>
            </a:extLst>
          </p:cNvPr>
          <p:cNvGrpSpPr/>
          <p:nvPr/>
        </p:nvGrpSpPr>
        <p:grpSpPr>
          <a:xfrm>
            <a:off x="710266" y="3151701"/>
            <a:ext cx="1775020" cy="554598"/>
            <a:chOff x="708205" y="4991101"/>
            <a:chExt cx="1753466" cy="554598"/>
          </a:xfrm>
        </p:grpSpPr>
        <p:grpSp>
          <p:nvGrpSpPr>
            <p:cNvPr id="115" name="Group 114">
              <a:extLst>
                <a:ext uri="{FF2B5EF4-FFF2-40B4-BE49-F238E27FC236}">
                  <a16:creationId xmlns:a16="http://schemas.microsoft.com/office/drawing/2014/main" id="{E8657214-EA78-4108-8B2E-E9BECC71F8E8}"/>
                </a:ext>
              </a:extLst>
            </p:cNvPr>
            <p:cNvGrpSpPr/>
            <p:nvPr/>
          </p:nvGrpSpPr>
          <p:grpSpPr>
            <a:xfrm>
              <a:off x="708205" y="4991101"/>
              <a:ext cx="1753466" cy="554598"/>
              <a:chOff x="708205" y="1276351"/>
              <a:chExt cx="1753466" cy="554598"/>
            </a:xfrm>
          </p:grpSpPr>
          <p:sp>
            <p:nvSpPr>
              <p:cNvPr id="117" name="Rectangle 116">
                <a:extLst>
                  <a:ext uri="{FF2B5EF4-FFF2-40B4-BE49-F238E27FC236}">
                    <a16:creationId xmlns:a16="http://schemas.microsoft.com/office/drawing/2014/main" id="{62AF8847-35F4-4806-A264-9A9B32FC191D}"/>
                  </a:ext>
                </a:extLst>
              </p:cNvPr>
              <p:cNvSpPr/>
              <p:nvPr/>
            </p:nvSpPr>
            <p:spPr>
              <a:xfrm>
                <a:off x="755651" y="1276351"/>
                <a:ext cx="1706020" cy="554598"/>
              </a:xfrm>
              <a:prstGeom prst="rect">
                <a:avLst/>
              </a:prstGeom>
              <a:solidFill>
                <a:srgbClr val="00954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118" name="Rectangle 117">
                <a:extLst>
                  <a:ext uri="{FF2B5EF4-FFF2-40B4-BE49-F238E27FC236}">
                    <a16:creationId xmlns:a16="http://schemas.microsoft.com/office/drawing/2014/main" id="{0764AC7C-7A90-418A-A240-15C6D7AE7859}"/>
                  </a:ext>
                </a:extLst>
              </p:cNvPr>
              <p:cNvSpPr/>
              <p:nvPr/>
            </p:nvSpPr>
            <p:spPr>
              <a:xfrm rot="2700000">
                <a:off x="708205" y="1505462"/>
                <a:ext cx="94891" cy="94891"/>
              </a:xfrm>
              <a:prstGeom prst="rect">
                <a:avLst/>
              </a:prstGeom>
              <a:solidFill>
                <a:schemeClr val="bg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116" name="TextBox 115">
              <a:extLst>
                <a:ext uri="{FF2B5EF4-FFF2-40B4-BE49-F238E27FC236}">
                  <a16:creationId xmlns:a16="http://schemas.microsoft.com/office/drawing/2014/main" id="{26408096-5E00-41DB-B0ED-D4636190D367}"/>
                </a:ext>
              </a:extLst>
            </p:cNvPr>
            <p:cNvSpPr txBox="1"/>
            <p:nvPr/>
          </p:nvSpPr>
          <p:spPr>
            <a:xfrm>
              <a:off x="896983" y="5059272"/>
              <a:ext cx="1555833" cy="422405"/>
            </a:xfrm>
            <a:prstGeom prst="rect">
              <a:avLst/>
            </a:prstGeom>
            <a:noFill/>
          </p:spPr>
          <p:txBody>
            <a:bodyPr wrap="square" lIns="0" tIns="72000" rIns="0" bIns="72000" rtlCol="0">
              <a:spAutoFit/>
            </a:bodyPr>
            <a:lstStyle/>
            <a:p>
              <a:pPr lvl="0"/>
              <a:r>
                <a:rPr lang="en-GB" dirty="0">
                  <a:solidFill>
                    <a:srgbClr val="FFFFFF"/>
                  </a:solidFill>
                  <a:latin typeface="Twinkl SemiBold"/>
                </a:rPr>
                <a:t>Chicken pox</a:t>
              </a:r>
            </a:p>
          </p:txBody>
        </p:sp>
      </p:grpSp>
      <p:sp>
        <p:nvSpPr>
          <p:cNvPr id="2" name="TextBox 1"/>
          <p:cNvSpPr txBox="1"/>
          <p:nvPr/>
        </p:nvSpPr>
        <p:spPr>
          <a:xfrm>
            <a:off x="755650" y="454340"/>
            <a:ext cx="7632700" cy="584775"/>
          </a:xfrm>
          <a:prstGeom prst="rect">
            <a:avLst/>
          </a:prstGeom>
          <a:noFill/>
        </p:spPr>
        <p:txBody>
          <a:bodyPr wrap="square" rtlCol="0">
            <a:spAutoFit/>
          </a:bodyPr>
          <a:lstStyle/>
          <a:p>
            <a:pPr algn="ctr"/>
            <a:r>
              <a:rPr lang="en-GB" sz="3200" dirty="0" smtClean="0">
                <a:latin typeface="+mj-lt"/>
              </a:rPr>
              <a:t>Answers</a:t>
            </a:r>
            <a:endParaRPr lang="en-GB" sz="3200" dirty="0">
              <a:latin typeface="+mj-lt"/>
            </a:endParaRPr>
          </a:p>
        </p:txBody>
      </p:sp>
      <p:grpSp>
        <p:nvGrpSpPr>
          <p:cNvPr id="4" name="Group 3">
            <a:extLst>
              <a:ext uri="{FF2B5EF4-FFF2-40B4-BE49-F238E27FC236}">
                <a16:creationId xmlns:a16="http://schemas.microsoft.com/office/drawing/2014/main" id="{6BFA1511-CD80-43BA-BB37-8374228F7C6A}"/>
              </a:ext>
            </a:extLst>
          </p:cNvPr>
          <p:cNvGrpSpPr/>
          <p:nvPr/>
        </p:nvGrpSpPr>
        <p:grpSpPr>
          <a:xfrm>
            <a:off x="708205" y="1005840"/>
            <a:ext cx="5943607" cy="2072585"/>
            <a:chOff x="708205" y="2194555"/>
            <a:chExt cx="5943607" cy="1415319"/>
          </a:xfrm>
        </p:grpSpPr>
        <p:grpSp>
          <p:nvGrpSpPr>
            <p:cNvPr id="5" name="Group 4">
              <a:extLst>
                <a:ext uri="{FF2B5EF4-FFF2-40B4-BE49-F238E27FC236}">
                  <a16:creationId xmlns:a16="http://schemas.microsoft.com/office/drawing/2014/main" id="{34EA961D-AFDC-4446-9F62-93EEEF7C0510}"/>
                </a:ext>
              </a:extLst>
            </p:cNvPr>
            <p:cNvGrpSpPr/>
            <p:nvPr/>
          </p:nvGrpSpPr>
          <p:grpSpPr>
            <a:xfrm>
              <a:off x="708205" y="2194555"/>
              <a:ext cx="5943607" cy="1322293"/>
              <a:chOff x="708205" y="1584958"/>
              <a:chExt cx="5943607" cy="1322293"/>
            </a:xfrm>
          </p:grpSpPr>
          <p:sp>
            <p:nvSpPr>
              <p:cNvPr id="7" name="Rectangle 6">
                <a:extLst>
                  <a:ext uri="{FF2B5EF4-FFF2-40B4-BE49-F238E27FC236}">
                    <a16:creationId xmlns:a16="http://schemas.microsoft.com/office/drawing/2014/main" id="{5CC4DBC6-E7C0-48CC-A5B6-9304A5D26698}"/>
                  </a:ext>
                </a:extLst>
              </p:cNvPr>
              <p:cNvSpPr/>
              <p:nvPr/>
            </p:nvSpPr>
            <p:spPr>
              <a:xfrm>
                <a:off x="755652" y="1584958"/>
                <a:ext cx="5896160" cy="1322293"/>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8" name="Rectangle 7">
                <a:extLst>
                  <a:ext uri="{FF2B5EF4-FFF2-40B4-BE49-F238E27FC236}">
                    <a16:creationId xmlns:a16="http://schemas.microsoft.com/office/drawing/2014/main" id="{CAFA9B78-7B4E-4FAB-B536-6CFBCD676F92}"/>
                  </a:ext>
                </a:extLst>
              </p:cNvPr>
              <p:cNvSpPr/>
              <p:nvPr/>
            </p:nvSpPr>
            <p:spPr>
              <a:xfrm rot="2700000">
                <a:off x="708205" y="2197482"/>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6" name="TextBox 5">
              <a:extLst>
                <a:ext uri="{FF2B5EF4-FFF2-40B4-BE49-F238E27FC236}">
                  <a16:creationId xmlns:a16="http://schemas.microsoft.com/office/drawing/2014/main" id="{4E9FF12E-21DD-46CE-B60C-86402E878302}"/>
                </a:ext>
              </a:extLst>
            </p:cNvPr>
            <p:cNvSpPr txBox="1"/>
            <p:nvPr/>
          </p:nvSpPr>
          <p:spPr>
            <a:xfrm>
              <a:off x="896982" y="2209603"/>
              <a:ext cx="5181089" cy="1400271"/>
            </a:xfrm>
            <a:prstGeom prst="rect">
              <a:avLst/>
            </a:prstGeom>
            <a:noFill/>
          </p:spPr>
          <p:txBody>
            <a:bodyPr wrap="square" lIns="0" tIns="72000" rIns="0" bIns="72000" rtlCol="0">
              <a:spAutoFit/>
            </a:bodyPr>
            <a:lstStyle/>
            <a:p>
              <a:pPr lvl="0"/>
              <a:r>
                <a:rPr lang="en-GB" spc="-50" dirty="0">
                  <a:solidFill>
                    <a:srgbClr val="1C1C1C"/>
                  </a:solidFill>
                </a:rPr>
                <a:t>Some illnesses are caused by microorganisms. </a:t>
              </a:r>
              <a:r>
                <a:rPr lang="en-GB" spc="-50" dirty="0" smtClean="0">
                  <a:solidFill>
                    <a:srgbClr val="1C1C1C"/>
                  </a:solidFill>
                </a:rPr>
                <a:t>Which of the conditions below are </a:t>
              </a:r>
              <a:r>
                <a:rPr lang="en-GB" spc="-50" dirty="0">
                  <a:solidFill>
                    <a:srgbClr val="1C1C1C"/>
                  </a:solidFill>
                </a:rPr>
                <a:t>caused by microorganisms such as bacteria, fungi or </a:t>
              </a:r>
              <a:r>
                <a:rPr lang="en-GB" spc="-50" dirty="0" smtClean="0">
                  <a:solidFill>
                    <a:srgbClr val="1C1C1C"/>
                  </a:solidFill>
                </a:rPr>
                <a:t>viruses?</a:t>
              </a:r>
            </a:p>
            <a:p>
              <a:pPr lvl="0"/>
              <a:endParaRPr lang="en-GB" spc="-50" dirty="0" smtClean="0">
                <a:solidFill>
                  <a:srgbClr val="1C1C1C"/>
                </a:solidFill>
              </a:endParaRPr>
            </a:p>
            <a:p>
              <a:pPr lvl="0"/>
              <a:r>
                <a:rPr lang="en-GB" b="1" spc="-50" dirty="0" smtClean="0">
                  <a:solidFill>
                    <a:srgbClr val="1C1C1C"/>
                  </a:solidFill>
                </a:rPr>
                <a:t>Green = caused by a microorganism</a:t>
              </a:r>
            </a:p>
            <a:p>
              <a:pPr lvl="0"/>
              <a:r>
                <a:rPr lang="en-GB" b="1" spc="-50" dirty="0" smtClean="0">
                  <a:solidFill>
                    <a:srgbClr val="1C1C1C"/>
                  </a:solidFill>
                </a:rPr>
                <a:t>Purple = not caused by a microorganism </a:t>
              </a:r>
              <a:endParaRPr lang="en-GB" b="1" spc="-50" dirty="0">
                <a:solidFill>
                  <a:srgbClr val="1C1C1C"/>
                </a:solidFill>
              </a:endParaRPr>
            </a:p>
          </p:txBody>
        </p:sp>
      </p:grpSp>
      <p:pic>
        <p:nvPicPr>
          <p:cNvPr id="9" name="Picture 8">
            <a:extLst>
              <a:ext uri="{FF2B5EF4-FFF2-40B4-BE49-F238E27FC236}">
                <a16:creationId xmlns:a16="http://schemas.microsoft.com/office/drawing/2014/main" id="{88BE417D-9BD7-45DD-8D56-05749EE635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5189" y="1622612"/>
            <a:ext cx="3849196" cy="5271247"/>
          </a:xfrm>
          <a:prstGeom prst="rect">
            <a:avLst/>
          </a:prstGeom>
        </p:spPr>
      </p:pic>
      <p:grpSp>
        <p:nvGrpSpPr>
          <p:cNvPr id="84" name="bt 3">
            <a:extLst>
              <a:ext uri="{FF2B5EF4-FFF2-40B4-BE49-F238E27FC236}">
                <a16:creationId xmlns:a16="http://schemas.microsoft.com/office/drawing/2014/main" id="{B41667DA-CCD0-4A91-92CC-18E33494950A}"/>
              </a:ext>
            </a:extLst>
          </p:cNvPr>
          <p:cNvGrpSpPr/>
          <p:nvPr/>
        </p:nvGrpSpPr>
        <p:grpSpPr>
          <a:xfrm>
            <a:off x="708204" y="4742719"/>
            <a:ext cx="1766056" cy="554598"/>
            <a:chOff x="708205" y="4991101"/>
            <a:chExt cx="1744611" cy="554598"/>
          </a:xfrm>
        </p:grpSpPr>
        <p:grpSp>
          <p:nvGrpSpPr>
            <p:cNvPr id="85" name="Group 84">
              <a:extLst>
                <a:ext uri="{FF2B5EF4-FFF2-40B4-BE49-F238E27FC236}">
                  <a16:creationId xmlns:a16="http://schemas.microsoft.com/office/drawing/2014/main" id="{A25D9FB6-68A0-47A9-B2EE-FFF1A96995E6}"/>
                </a:ext>
              </a:extLst>
            </p:cNvPr>
            <p:cNvGrpSpPr/>
            <p:nvPr/>
          </p:nvGrpSpPr>
          <p:grpSpPr>
            <a:xfrm>
              <a:off x="708205" y="4991101"/>
              <a:ext cx="1735754" cy="554598"/>
              <a:chOff x="708205" y="1276351"/>
              <a:chExt cx="1735754" cy="554598"/>
            </a:xfrm>
          </p:grpSpPr>
          <p:sp>
            <p:nvSpPr>
              <p:cNvPr id="87" name="Rectangle 86">
                <a:extLst>
                  <a:ext uri="{FF2B5EF4-FFF2-40B4-BE49-F238E27FC236}">
                    <a16:creationId xmlns:a16="http://schemas.microsoft.com/office/drawing/2014/main" id="{4CF8EB59-3BDF-46D4-AD9F-65AAF62AF413}"/>
                  </a:ext>
                </a:extLst>
              </p:cNvPr>
              <p:cNvSpPr/>
              <p:nvPr/>
            </p:nvSpPr>
            <p:spPr>
              <a:xfrm>
                <a:off x="755651" y="1276351"/>
                <a:ext cx="1688308" cy="554598"/>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88" name="Rectangle 87">
                <a:extLst>
                  <a:ext uri="{FF2B5EF4-FFF2-40B4-BE49-F238E27FC236}">
                    <a16:creationId xmlns:a16="http://schemas.microsoft.com/office/drawing/2014/main" id="{2EF98872-3607-468E-9456-81484EC8B0EA}"/>
                  </a:ext>
                </a:extLst>
              </p:cNvPr>
              <p:cNvSpPr/>
              <p:nvPr/>
            </p:nvSpPr>
            <p:spPr>
              <a:xfrm rot="2700000">
                <a:off x="708205" y="1505462"/>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86" name="TextBox 85">
              <a:extLst>
                <a:ext uri="{FF2B5EF4-FFF2-40B4-BE49-F238E27FC236}">
                  <a16:creationId xmlns:a16="http://schemas.microsoft.com/office/drawing/2014/main" id="{1C2C1B6E-BBEB-4D17-B3E0-E834F8764D46}"/>
                </a:ext>
              </a:extLst>
            </p:cNvPr>
            <p:cNvSpPr txBox="1"/>
            <p:nvPr/>
          </p:nvSpPr>
          <p:spPr>
            <a:xfrm>
              <a:off x="896983" y="5059272"/>
              <a:ext cx="1555833" cy="422405"/>
            </a:xfrm>
            <a:prstGeom prst="rect">
              <a:avLst/>
            </a:prstGeom>
            <a:noFill/>
          </p:spPr>
          <p:txBody>
            <a:bodyPr wrap="square" lIns="0" tIns="72000" rIns="0" bIns="72000" rtlCol="0">
              <a:spAutoFit/>
            </a:bodyPr>
            <a:lstStyle/>
            <a:p>
              <a:pPr lvl="0"/>
              <a:r>
                <a:rPr lang="en-GB" dirty="0">
                  <a:solidFill>
                    <a:srgbClr val="FFFFFF"/>
                  </a:solidFill>
                  <a:latin typeface="Twinkl SemiBold"/>
                </a:rPr>
                <a:t>Broken leg</a:t>
              </a:r>
            </a:p>
          </p:txBody>
        </p:sp>
      </p:grpSp>
      <p:grpSp>
        <p:nvGrpSpPr>
          <p:cNvPr id="94" name="Bt 5">
            <a:extLst>
              <a:ext uri="{FF2B5EF4-FFF2-40B4-BE49-F238E27FC236}">
                <a16:creationId xmlns:a16="http://schemas.microsoft.com/office/drawing/2014/main" id="{600DADF8-BA71-48FF-9605-8B488EFE966B}"/>
              </a:ext>
            </a:extLst>
          </p:cNvPr>
          <p:cNvGrpSpPr/>
          <p:nvPr/>
        </p:nvGrpSpPr>
        <p:grpSpPr>
          <a:xfrm>
            <a:off x="3030060" y="3151701"/>
            <a:ext cx="1766056" cy="554598"/>
            <a:chOff x="708205" y="4991101"/>
            <a:chExt cx="1744611" cy="554598"/>
          </a:xfrm>
        </p:grpSpPr>
        <p:grpSp>
          <p:nvGrpSpPr>
            <p:cNvPr id="95" name="Group 94">
              <a:extLst>
                <a:ext uri="{FF2B5EF4-FFF2-40B4-BE49-F238E27FC236}">
                  <a16:creationId xmlns:a16="http://schemas.microsoft.com/office/drawing/2014/main" id="{FFF2ADCC-9D3E-4B54-A8DD-3A745610FE26}"/>
                </a:ext>
              </a:extLst>
            </p:cNvPr>
            <p:cNvGrpSpPr/>
            <p:nvPr/>
          </p:nvGrpSpPr>
          <p:grpSpPr>
            <a:xfrm>
              <a:off x="708205" y="4991101"/>
              <a:ext cx="1718042" cy="554598"/>
              <a:chOff x="708205" y="1276351"/>
              <a:chExt cx="1718042" cy="554598"/>
            </a:xfrm>
          </p:grpSpPr>
          <p:sp>
            <p:nvSpPr>
              <p:cNvPr id="97" name="Rectangle 96">
                <a:extLst>
                  <a:ext uri="{FF2B5EF4-FFF2-40B4-BE49-F238E27FC236}">
                    <a16:creationId xmlns:a16="http://schemas.microsoft.com/office/drawing/2014/main" id="{180C637C-886A-4436-9F95-9BF654EA4E0C}"/>
                  </a:ext>
                </a:extLst>
              </p:cNvPr>
              <p:cNvSpPr/>
              <p:nvPr/>
            </p:nvSpPr>
            <p:spPr>
              <a:xfrm>
                <a:off x="755651" y="1276351"/>
                <a:ext cx="1670596" cy="554598"/>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98" name="Rectangle 97">
                <a:extLst>
                  <a:ext uri="{FF2B5EF4-FFF2-40B4-BE49-F238E27FC236}">
                    <a16:creationId xmlns:a16="http://schemas.microsoft.com/office/drawing/2014/main" id="{A04B64B4-2E9E-4A1A-815A-AAA8BF1C2EBC}"/>
                  </a:ext>
                </a:extLst>
              </p:cNvPr>
              <p:cNvSpPr/>
              <p:nvPr/>
            </p:nvSpPr>
            <p:spPr>
              <a:xfrm rot="2700000">
                <a:off x="708205" y="1505462"/>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96" name="TextBox 95">
              <a:extLst>
                <a:ext uri="{FF2B5EF4-FFF2-40B4-BE49-F238E27FC236}">
                  <a16:creationId xmlns:a16="http://schemas.microsoft.com/office/drawing/2014/main" id="{9EADC87B-67C0-4EC3-8168-7785BEF3F799}"/>
                </a:ext>
              </a:extLst>
            </p:cNvPr>
            <p:cNvSpPr txBox="1"/>
            <p:nvPr/>
          </p:nvSpPr>
          <p:spPr>
            <a:xfrm>
              <a:off x="896983" y="5059272"/>
              <a:ext cx="1555833" cy="422405"/>
            </a:xfrm>
            <a:prstGeom prst="rect">
              <a:avLst/>
            </a:prstGeom>
            <a:noFill/>
          </p:spPr>
          <p:txBody>
            <a:bodyPr wrap="square" lIns="0" tIns="72000" rIns="0" bIns="72000" rtlCol="0">
              <a:spAutoFit/>
            </a:bodyPr>
            <a:lstStyle/>
            <a:p>
              <a:pPr lvl="0"/>
              <a:r>
                <a:rPr lang="en-GB" dirty="0">
                  <a:solidFill>
                    <a:srgbClr val="FFFFFF"/>
                  </a:solidFill>
                  <a:latin typeface="Twinkl SemiBold"/>
                </a:rPr>
                <a:t>Nose bleed</a:t>
              </a:r>
            </a:p>
          </p:txBody>
        </p:sp>
      </p:grpSp>
      <p:pic>
        <p:nvPicPr>
          <p:cNvPr id="145" name="Picture 144"/>
          <p:cNvPicPr>
            <a:picLocks noChangeAspect="1"/>
          </p:cNvPicPr>
          <p:nvPr/>
        </p:nvPicPr>
        <p:blipFill>
          <a:blip r:embed="rId3"/>
          <a:stretch>
            <a:fillRect/>
          </a:stretch>
        </p:blipFill>
        <p:spPr>
          <a:xfrm>
            <a:off x="7408963" y="579079"/>
            <a:ext cx="1277837" cy="883942"/>
          </a:xfrm>
          <a:prstGeom prst="rect">
            <a:avLst/>
          </a:prstGeom>
        </p:spPr>
      </p:pic>
    </p:spTree>
    <p:extLst>
      <p:ext uri="{BB962C8B-B14F-4D97-AF65-F5344CB8AC3E}">
        <p14:creationId xmlns:p14="http://schemas.microsoft.com/office/powerpoint/2010/main" val="7024691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4"/>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4"/>
                                        </p:tgtEl>
                                        <p:attrNameLst>
                                          <p:attrName>r</p:attrName>
                                        </p:attrNameLst>
                                      </p:cBhvr>
                                    </p:animRot>
                                    <p:animRot by="-240000">
                                      <p:cBhvr>
                                        <p:cTn id="7" dur="200" fill="hold">
                                          <p:stCondLst>
                                            <p:cond delay="200"/>
                                          </p:stCondLst>
                                        </p:cTn>
                                        <p:tgtEl>
                                          <p:spTgt spid="84"/>
                                        </p:tgtEl>
                                        <p:attrNameLst>
                                          <p:attrName>r</p:attrName>
                                        </p:attrNameLst>
                                      </p:cBhvr>
                                    </p:animRot>
                                    <p:animRot by="240000">
                                      <p:cBhvr>
                                        <p:cTn id="8" dur="200" fill="hold">
                                          <p:stCondLst>
                                            <p:cond delay="400"/>
                                          </p:stCondLst>
                                        </p:cTn>
                                        <p:tgtEl>
                                          <p:spTgt spid="84"/>
                                        </p:tgtEl>
                                        <p:attrNameLst>
                                          <p:attrName>r</p:attrName>
                                        </p:attrNameLst>
                                      </p:cBhvr>
                                    </p:animRot>
                                    <p:animRot by="-240000">
                                      <p:cBhvr>
                                        <p:cTn id="9" dur="200" fill="hold">
                                          <p:stCondLst>
                                            <p:cond delay="600"/>
                                          </p:stCondLst>
                                        </p:cTn>
                                        <p:tgtEl>
                                          <p:spTgt spid="84"/>
                                        </p:tgtEl>
                                        <p:attrNameLst>
                                          <p:attrName>r</p:attrName>
                                        </p:attrNameLst>
                                      </p:cBhvr>
                                    </p:animRot>
                                    <p:animRot by="120000">
                                      <p:cBhvr>
                                        <p:cTn id="10" dur="200" fill="hold">
                                          <p:stCondLst>
                                            <p:cond delay="800"/>
                                          </p:stCondLst>
                                        </p:cTn>
                                        <p:tgtEl>
                                          <p:spTgt spid="84"/>
                                        </p:tgtEl>
                                        <p:attrNameLst>
                                          <p:attrName>r</p:attrName>
                                        </p:attrNameLst>
                                      </p:cBhvr>
                                    </p:animRot>
                                  </p:childTnLst>
                                </p:cTn>
                              </p:par>
                            </p:childTnLst>
                          </p:cTn>
                        </p:par>
                        <p:par>
                          <p:cTn id="11" fill="hold">
                            <p:stCondLst>
                              <p:cond delay="1000"/>
                            </p:stCondLst>
                            <p:childTnLst>
                              <p:par>
                                <p:cTn id="12" presetID="9" presetClass="emph" presetSubtype="0" nodeType="afterEffect">
                                  <p:stCondLst>
                                    <p:cond delay="0"/>
                                  </p:stCondLst>
                                  <p:childTnLst>
                                    <p:set>
                                      <p:cBhvr>
                                        <p:cTn id="13" dur="indefinite"/>
                                        <p:tgtEl>
                                          <p:spTgt spid="84"/>
                                        </p:tgtEl>
                                        <p:attrNameLst>
                                          <p:attrName>style.opacity</p:attrName>
                                        </p:attrNameLst>
                                      </p:cBhvr>
                                      <p:to>
                                        <p:strVal val="0.5"/>
                                      </p:to>
                                    </p:set>
                                    <p:animEffect filter="image" prLst="opacity: 0.5">
                                      <p:cBhvr rctx="IE">
                                        <p:cTn id="14" dur="indefinite"/>
                                        <p:tgtEl>
                                          <p:spTgt spid="84"/>
                                        </p:tgtEl>
                                      </p:cBhvr>
                                    </p:animEffect>
                                  </p:childTnLst>
                                </p:cTn>
                              </p:par>
                            </p:childTnLst>
                          </p:cTn>
                        </p:par>
                      </p:childTnLst>
                    </p:cTn>
                  </p:par>
                </p:childTnLst>
              </p:cTn>
              <p:nextCondLst>
                <p:cond evt="onClick" delay="0">
                  <p:tgtEl>
                    <p:spTgt spid="84"/>
                  </p:tgtEl>
                </p:cond>
              </p:nextCondLst>
            </p:seq>
            <p:seq concurrent="1" nextAc="seek">
              <p:cTn id="15" restart="whenNotActive" fill="hold" evtFilter="cancelBubble" nodeType="interactiveSeq">
                <p:stCondLst>
                  <p:cond evt="onClick" delay="0">
                    <p:tgtEl>
                      <p:spTgt spid="94"/>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94"/>
                                        </p:tgtEl>
                                        <p:attrNameLst>
                                          <p:attrName>r</p:attrName>
                                        </p:attrNameLst>
                                      </p:cBhvr>
                                    </p:animRot>
                                    <p:animRot by="-240000">
                                      <p:cBhvr>
                                        <p:cTn id="20" dur="200" fill="hold">
                                          <p:stCondLst>
                                            <p:cond delay="200"/>
                                          </p:stCondLst>
                                        </p:cTn>
                                        <p:tgtEl>
                                          <p:spTgt spid="94"/>
                                        </p:tgtEl>
                                        <p:attrNameLst>
                                          <p:attrName>r</p:attrName>
                                        </p:attrNameLst>
                                      </p:cBhvr>
                                    </p:animRot>
                                    <p:animRot by="240000">
                                      <p:cBhvr>
                                        <p:cTn id="21" dur="200" fill="hold">
                                          <p:stCondLst>
                                            <p:cond delay="400"/>
                                          </p:stCondLst>
                                        </p:cTn>
                                        <p:tgtEl>
                                          <p:spTgt spid="94"/>
                                        </p:tgtEl>
                                        <p:attrNameLst>
                                          <p:attrName>r</p:attrName>
                                        </p:attrNameLst>
                                      </p:cBhvr>
                                    </p:animRot>
                                    <p:animRot by="-240000">
                                      <p:cBhvr>
                                        <p:cTn id="22" dur="200" fill="hold">
                                          <p:stCondLst>
                                            <p:cond delay="600"/>
                                          </p:stCondLst>
                                        </p:cTn>
                                        <p:tgtEl>
                                          <p:spTgt spid="94"/>
                                        </p:tgtEl>
                                        <p:attrNameLst>
                                          <p:attrName>r</p:attrName>
                                        </p:attrNameLst>
                                      </p:cBhvr>
                                    </p:animRot>
                                    <p:animRot by="120000">
                                      <p:cBhvr>
                                        <p:cTn id="23" dur="200" fill="hold">
                                          <p:stCondLst>
                                            <p:cond delay="800"/>
                                          </p:stCondLst>
                                        </p:cTn>
                                        <p:tgtEl>
                                          <p:spTgt spid="94"/>
                                        </p:tgtEl>
                                        <p:attrNameLst>
                                          <p:attrName>r</p:attrName>
                                        </p:attrNameLst>
                                      </p:cBhvr>
                                    </p:animRot>
                                  </p:childTnLst>
                                </p:cTn>
                              </p:par>
                            </p:childTnLst>
                          </p:cTn>
                        </p:par>
                        <p:par>
                          <p:cTn id="24" fill="hold">
                            <p:stCondLst>
                              <p:cond delay="1000"/>
                            </p:stCondLst>
                            <p:childTnLst>
                              <p:par>
                                <p:cTn id="25" presetID="9" presetClass="emph" presetSubtype="0" nodeType="afterEffect">
                                  <p:stCondLst>
                                    <p:cond delay="0"/>
                                  </p:stCondLst>
                                  <p:childTnLst>
                                    <p:set>
                                      <p:cBhvr>
                                        <p:cTn id="26" dur="indefinite"/>
                                        <p:tgtEl>
                                          <p:spTgt spid="94"/>
                                        </p:tgtEl>
                                        <p:attrNameLst>
                                          <p:attrName>style.opacity</p:attrName>
                                        </p:attrNameLst>
                                      </p:cBhvr>
                                      <p:to>
                                        <p:strVal val="0.5"/>
                                      </p:to>
                                    </p:set>
                                    <p:animEffect filter="image" prLst="opacity: 0.5">
                                      <p:cBhvr rctx="IE">
                                        <p:cTn id="27" dur="indefinite"/>
                                        <p:tgtEl>
                                          <p:spTgt spid="94"/>
                                        </p:tgtEl>
                                      </p:cBhvr>
                                    </p:animEffect>
                                  </p:childTnLst>
                                </p:cTn>
                              </p:par>
                            </p:childTnLst>
                          </p:cTn>
                        </p:par>
                      </p:childTnLst>
                    </p:cTn>
                  </p:par>
                </p:childTnLst>
              </p:cTn>
              <p:nextCondLst>
                <p:cond evt="onClick" delay="0">
                  <p:tgtEl>
                    <p:spTgt spid="9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 name="Bt 7">
            <a:extLst>
              <a:ext uri="{FF2B5EF4-FFF2-40B4-BE49-F238E27FC236}">
                <a16:creationId xmlns:a16="http://schemas.microsoft.com/office/drawing/2014/main" id="{3731BD4F-42EF-4039-B068-FDD221A081A8}"/>
              </a:ext>
            </a:extLst>
          </p:cNvPr>
          <p:cNvGrpSpPr/>
          <p:nvPr/>
        </p:nvGrpSpPr>
        <p:grpSpPr>
          <a:xfrm>
            <a:off x="3030060" y="4656994"/>
            <a:ext cx="1766056" cy="554598"/>
            <a:chOff x="708205" y="4991101"/>
            <a:chExt cx="1744611" cy="554598"/>
          </a:xfrm>
        </p:grpSpPr>
        <p:grpSp>
          <p:nvGrpSpPr>
            <p:cNvPr id="136" name="Group 135">
              <a:extLst>
                <a:ext uri="{FF2B5EF4-FFF2-40B4-BE49-F238E27FC236}">
                  <a16:creationId xmlns:a16="http://schemas.microsoft.com/office/drawing/2014/main" id="{5B55E41B-5251-411C-8753-8769749EB0D4}"/>
                </a:ext>
              </a:extLst>
            </p:cNvPr>
            <p:cNvGrpSpPr/>
            <p:nvPr/>
          </p:nvGrpSpPr>
          <p:grpSpPr>
            <a:xfrm>
              <a:off x="708205" y="4991101"/>
              <a:ext cx="1718043" cy="554598"/>
              <a:chOff x="708205" y="1276351"/>
              <a:chExt cx="1718043" cy="554598"/>
            </a:xfrm>
          </p:grpSpPr>
          <p:sp>
            <p:nvSpPr>
              <p:cNvPr id="138" name="Rectangle 137">
                <a:extLst>
                  <a:ext uri="{FF2B5EF4-FFF2-40B4-BE49-F238E27FC236}">
                    <a16:creationId xmlns:a16="http://schemas.microsoft.com/office/drawing/2014/main" id="{40624005-D5A1-42B9-A7E3-495DC3F0D154}"/>
                  </a:ext>
                </a:extLst>
              </p:cNvPr>
              <p:cNvSpPr/>
              <p:nvPr/>
            </p:nvSpPr>
            <p:spPr>
              <a:xfrm>
                <a:off x="755651" y="1276351"/>
                <a:ext cx="1670597" cy="554598"/>
              </a:xfrm>
              <a:prstGeom prst="rect">
                <a:avLst/>
              </a:prstGeom>
              <a:solidFill>
                <a:srgbClr val="00954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139" name="Rectangle 138">
                <a:extLst>
                  <a:ext uri="{FF2B5EF4-FFF2-40B4-BE49-F238E27FC236}">
                    <a16:creationId xmlns:a16="http://schemas.microsoft.com/office/drawing/2014/main" id="{C0766376-566C-4AEC-8428-581F6883D94E}"/>
                  </a:ext>
                </a:extLst>
              </p:cNvPr>
              <p:cNvSpPr/>
              <p:nvPr/>
            </p:nvSpPr>
            <p:spPr>
              <a:xfrm rot="2700000">
                <a:off x="708205" y="1505462"/>
                <a:ext cx="94891" cy="94891"/>
              </a:xfrm>
              <a:prstGeom prst="rect">
                <a:avLst/>
              </a:prstGeom>
              <a:solidFill>
                <a:schemeClr val="bg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137" name="TextBox 136">
              <a:extLst>
                <a:ext uri="{FF2B5EF4-FFF2-40B4-BE49-F238E27FC236}">
                  <a16:creationId xmlns:a16="http://schemas.microsoft.com/office/drawing/2014/main" id="{0353F8AF-9765-491D-9CD5-22AEEC3D494C}"/>
                </a:ext>
              </a:extLst>
            </p:cNvPr>
            <p:cNvSpPr txBox="1"/>
            <p:nvPr/>
          </p:nvSpPr>
          <p:spPr>
            <a:xfrm>
              <a:off x="896983" y="5059272"/>
              <a:ext cx="1555833" cy="422405"/>
            </a:xfrm>
            <a:prstGeom prst="rect">
              <a:avLst/>
            </a:prstGeom>
            <a:noFill/>
          </p:spPr>
          <p:txBody>
            <a:bodyPr wrap="square" lIns="0" tIns="72000" rIns="0" bIns="72000" rtlCol="0">
              <a:spAutoFit/>
            </a:bodyPr>
            <a:lstStyle/>
            <a:p>
              <a:pPr lvl="0"/>
              <a:r>
                <a:rPr lang="en-GB" dirty="0">
                  <a:solidFill>
                    <a:srgbClr val="FFFFFF"/>
                  </a:solidFill>
                  <a:latin typeface="Twinkl SemiBold"/>
                </a:rPr>
                <a:t>Antiseptics</a:t>
              </a:r>
            </a:p>
          </p:txBody>
        </p:sp>
      </p:grpSp>
      <p:grpSp>
        <p:nvGrpSpPr>
          <p:cNvPr id="125" name="Bt 4">
            <a:extLst>
              <a:ext uri="{FF2B5EF4-FFF2-40B4-BE49-F238E27FC236}">
                <a16:creationId xmlns:a16="http://schemas.microsoft.com/office/drawing/2014/main" id="{F1850029-E5A0-4A24-9EA9-857F781434BC}"/>
              </a:ext>
            </a:extLst>
          </p:cNvPr>
          <p:cNvGrpSpPr/>
          <p:nvPr/>
        </p:nvGrpSpPr>
        <p:grpSpPr>
          <a:xfrm>
            <a:off x="704850" y="5452502"/>
            <a:ext cx="1766056" cy="554598"/>
            <a:chOff x="708205" y="4991101"/>
            <a:chExt cx="1744611" cy="554598"/>
          </a:xfrm>
        </p:grpSpPr>
        <p:grpSp>
          <p:nvGrpSpPr>
            <p:cNvPr id="126" name="Group 125">
              <a:extLst>
                <a:ext uri="{FF2B5EF4-FFF2-40B4-BE49-F238E27FC236}">
                  <a16:creationId xmlns:a16="http://schemas.microsoft.com/office/drawing/2014/main" id="{4659D804-FB5E-46BA-82A5-E532F90DE957}"/>
                </a:ext>
              </a:extLst>
            </p:cNvPr>
            <p:cNvGrpSpPr/>
            <p:nvPr/>
          </p:nvGrpSpPr>
          <p:grpSpPr>
            <a:xfrm>
              <a:off x="708205" y="4991101"/>
              <a:ext cx="1735754" cy="554598"/>
              <a:chOff x="708205" y="1276351"/>
              <a:chExt cx="1735754" cy="554598"/>
            </a:xfrm>
          </p:grpSpPr>
          <p:sp>
            <p:nvSpPr>
              <p:cNvPr id="128" name="Rectangle 127">
                <a:extLst>
                  <a:ext uri="{FF2B5EF4-FFF2-40B4-BE49-F238E27FC236}">
                    <a16:creationId xmlns:a16="http://schemas.microsoft.com/office/drawing/2014/main" id="{A2C39D43-276D-436E-A4F2-C7859AC1FED0}"/>
                  </a:ext>
                </a:extLst>
              </p:cNvPr>
              <p:cNvSpPr/>
              <p:nvPr/>
            </p:nvSpPr>
            <p:spPr>
              <a:xfrm>
                <a:off x="755651" y="1276351"/>
                <a:ext cx="1688308" cy="554598"/>
              </a:xfrm>
              <a:prstGeom prst="rect">
                <a:avLst/>
              </a:prstGeom>
              <a:solidFill>
                <a:srgbClr val="00954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129" name="Rectangle 128">
                <a:extLst>
                  <a:ext uri="{FF2B5EF4-FFF2-40B4-BE49-F238E27FC236}">
                    <a16:creationId xmlns:a16="http://schemas.microsoft.com/office/drawing/2014/main" id="{9A4584FB-799B-4C0B-A928-81C84313BF01}"/>
                  </a:ext>
                </a:extLst>
              </p:cNvPr>
              <p:cNvSpPr/>
              <p:nvPr/>
            </p:nvSpPr>
            <p:spPr>
              <a:xfrm rot="2700000">
                <a:off x="708205" y="1505462"/>
                <a:ext cx="94891" cy="94891"/>
              </a:xfrm>
              <a:prstGeom prst="rect">
                <a:avLst/>
              </a:prstGeom>
              <a:solidFill>
                <a:schemeClr val="bg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127" name="TextBox 126">
              <a:extLst>
                <a:ext uri="{FF2B5EF4-FFF2-40B4-BE49-F238E27FC236}">
                  <a16:creationId xmlns:a16="http://schemas.microsoft.com/office/drawing/2014/main" id="{308F7C44-4F7E-47A2-841B-0651D657BAC5}"/>
                </a:ext>
              </a:extLst>
            </p:cNvPr>
            <p:cNvSpPr txBox="1"/>
            <p:nvPr/>
          </p:nvSpPr>
          <p:spPr>
            <a:xfrm>
              <a:off x="896983" y="5059272"/>
              <a:ext cx="1555833" cy="422405"/>
            </a:xfrm>
            <a:prstGeom prst="rect">
              <a:avLst/>
            </a:prstGeom>
            <a:noFill/>
          </p:spPr>
          <p:txBody>
            <a:bodyPr wrap="square" lIns="0" tIns="72000" rIns="0" bIns="72000" rtlCol="0">
              <a:spAutoFit/>
            </a:bodyPr>
            <a:lstStyle/>
            <a:p>
              <a:pPr lvl="0"/>
              <a:r>
                <a:rPr lang="en-GB" dirty="0">
                  <a:solidFill>
                    <a:srgbClr val="FFFFFF"/>
                  </a:solidFill>
                  <a:latin typeface="Twinkl SemiBold"/>
                </a:rPr>
                <a:t>Antibiotics</a:t>
              </a:r>
            </a:p>
          </p:txBody>
        </p:sp>
      </p:grpSp>
      <p:sp>
        <p:nvSpPr>
          <p:cNvPr id="2" name="TextBox 1"/>
          <p:cNvSpPr txBox="1"/>
          <p:nvPr/>
        </p:nvSpPr>
        <p:spPr>
          <a:xfrm>
            <a:off x="752878" y="416490"/>
            <a:ext cx="7632700" cy="584775"/>
          </a:xfrm>
          <a:prstGeom prst="rect">
            <a:avLst/>
          </a:prstGeom>
          <a:noFill/>
        </p:spPr>
        <p:txBody>
          <a:bodyPr wrap="square" rtlCol="0">
            <a:spAutoFit/>
          </a:bodyPr>
          <a:lstStyle/>
          <a:p>
            <a:pPr algn="ctr"/>
            <a:r>
              <a:rPr lang="en-GB" sz="3200" dirty="0">
                <a:latin typeface="+mj-lt"/>
              </a:rPr>
              <a:t>Treating Illnesses</a:t>
            </a:r>
          </a:p>
        </p:txBody>
      </p:sp>
      <p:grpSp>
        <p:nvGrpSpPr>
          <p:cNvPr id="4" name="Group 3">
            <a:extLst>
              <a:ext uri="{FF2B5EF4-FFF2-40B4-BE49-F238E27FC236}">
                <a16:creationId xmlns:a16="http://schemas.microsoft.com/office/drawing/2014/main" id="{6BFA1511-CD80-43BA-BB37-8374228F7C6A}"/>
              </a:ext>
            </a:extLst>
          </p:cNvPr>
          <p:cNvGrpSpPr/>
          <p:nvPr/>
        </p:nvGrpSpPr>
        <p:grpSpPr>
          <a:xfrm>
            <a:off x="685368" y="1047616"/>
            <a:ext cx="6349821" cy="1669116"/>
            <a:chOff x="708205" y="2194555"/>
            <a:chExt cx="6349821" cy="1669116"/>
          </a:xfrm>
        </p:grpSpPr>
        <p:grpSp>
          <p:nvGrpSpPr>
            <p:cNvPr id="5" name="Group 4">
              <a:extLst>
                <a:ext uri="{FF2B5EF4-FFF2-40B4-BE49-F238E27FC236}">
                  <a16:creationId xmlns:a16="http://schemas.microsoft.com/office/drawing/2014/main" id="{34EA961D-AFDC-4446-9F62-93EEEF7C0510}"/>
                </a:ext>
              </a:extLst>
            </p:cNvPr>
            <p:cNvGrpSpPr/>
            <p:nvPr/>
          </p:nvGrpSpPr>
          <p:grpSpPr>
            <a:xfrm>
              <a:off x="708205" y="2194555"/>
              <a:ext cx="6349821" cy="1669116"/>
              <a:chOff x="708205" y="1584958"/>
              <a:chExt cx="6349821" cy="1669116"/>
            </a:xfrm>
          </p:grpSpPr>
          <p:sp>
            <p:nvSpPr>
              <p:cNvPr id="7" name="Rectangle 6">
                <a:extLst>
                  <a:ext uri="{FF2B5EF4-FFF2-40B4-BE49-F238E27FC236}">
                    <a16:creationId xmlns:a16="http://schemas.microsoft.com/office/drawing/2014/main" id="{5CC4DBC6-E7C0-48CC-A5B6-9304A5D26698}"/>
                  </a:ext>
                </a:extLst>
              </p:cNvPr>
              <p:cNvSpPr/>
              <p:nvPr/>
            </p:nvSpPr>
            <p:spPr>
              <a:xfrm>
                <a:off x="755652" y="1584958"/>
                <a:ext cx="6302374" cy="1669116"/>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8" name="Rectangle 7">
                <a:extLst>
                  <a:ext uri="{FF2B5EF4-FFF2-40B4-BE49-F238E27FC236}">
                    <a16:creationId xmlns:a16="http://schemas.microsoft.com/office/drawing/2014/main" id="{CAFA9B78-7B4E-4FAB-B536-6CFBCD676F92}"/>
                  </a:ext>
                </a:extLst>
              </p:cNvPr>
              <p:cNvSpPr/>
              <p:nvPr/>
            </p:nvSpPr>
            <p:spPr>
              <a:xfrm rot="2700000">
                <a:off x="708205" y="2368932"/>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6" name="TextBox 5">
              <a:extLst>
                <a:ext uri="{FF2B5EF4-FFF2-40B4-BE49-F238E27FC236}">
                  <a16:creationId xmlns:a16="http://schemas.microsoft.com/office/drawing/2014/main" id="{4E9FF12E-21DD-46CE-B60C-86402E878302}"/>
                </a:ext>
              </a:extLst>
            </p:cNvPr>
            <p:cNvSpPr txBox="1"/>
            <p:nvPr/>
          </p:nvSpPr>
          <p:spPr>
            <a:xfrm>
              <a:off x="896982" y="2238178"/>
              <a:ext cx="5646694" cy="1530401"/>
            </a:xfrm>
            <a:prstGeom prst="rect">
              <a:avLst/>
            </a:prstGeom>
            <a:noFill/>
          </p:spPr>
          <p:txBody>
            <a:bodyPr wrap="square" lIns="0" tIns="72000" rIns="0" bIns="72000" rtlCol="0">
              <a:spAutoFit/>
            </a:bodyPr>
            <a:lstStyle/>
            <a:p>
              <a:pPr lvl="0"/>
              <a:r>
                <a:rPr lang="en-GB" dirty="0">
                  <a:solidFill>
                    <a:srgbClr val="1C1C1C"/>
                  </a:solidFill>
                </a:rPr>
                <a:t>There are different ways to treat illnesses caused by microorganisms. Some of the medicines kill or stop the growth of the bacteria or fungus that caused the illness, whereas other medicines just ease the symptoms of the illness.</a:t>
              </a:r>
            </a:p>
          </p:txBody>
        </p:sp>
      </p:grpSp>
      <p:grpSp>
        <p:nvGrpSpPr>
          <p:cNvPr id="84" name="bt 3">
            <a:extLst>
              <a:ext uri="{FF2B5EF4-FFF2-40B4-BE49-F238E27FC236}">
                <a16:creationId xmlns:a16="http://schemas.microsoft.com/office/drawing/2014/main" id="{B41667DA-CCD0-4A91-92CC-18E33494950A}"/>
              </a:ext>
            </a:extLst>
          </p:cNvPr>
          <p:cNvGrpSpPr/>
          <p:nvPr/>
        </p:nvGrpSpPr>
        <p:grpSpPr>
          <a:xfrm>
            <a:off x="708204" y="4656994"/>
            <a:ext cx="1766056" cy="554598"/>
            <a:chOff x="708205" y="4991101"/>
            <a:chExt cx="1744611" cy="554598"/>
          </a:xfrm>
        </p:grpSpPr>
        <p:grpSp>
          <p:nvGrpSpPr>
            <p:cNvPr id="85" name="Group 84">
              <a:extLst>
                <a:ext uri="{FF2B5EF4-FFF2-40B4-BE49-F238E27FC236}">
                  <a16:creationId xmlns:a16="http://schemas.microsoft.com/office/drawing/2014/main" id="{A25D9FB6-68A0-47A9-B2EE-FFF1A96995E6}"/>
                </a:ext>
              </a:extLst>
            </p:cNvPr>
            <p:cNvGrpSpPr/>
            <p:nvPr/>
          </p:nvGrpSpPr>
          <p:grpSpPr>
            <a:xfrm>
              <a:off x="708205" y="4991101"/>
              <a:ext cx="1735754" cy="554598"/>
              <a:chOff x="708205" y="1276351"/>
              <a:chExt cx="1735754" cy="554598"/>
            </a:xfrm>
          </p:grpSpPr>
          <p:sp>
            <p:nvSpPr>
              <p:cNvPr id="87" name="Rectangle 86">
                <a:extLst>
                  <a:ext uri="{FF2B5EF4-FFF2-40B4-BE49-F238E27FC236}">
                    <a16:creationId xmlns:a16="http://schemas.microsoft.com/office/drawing/2014/main" id="{4CF8EB59-3BDF-46D4-AD9F-65AAF62AF413}"/>
                  </a:ext>
                </a:extLst>
              </p:cNvPr>
              <p:cNvSpPr/>
              <p:nvPr/>
            </p:nvSpPr>
            <p:spPr>
              <a:xfrm>
                <a:off x="755651" y="1276351"/>
                <a:ext cx="1688308" cy="554598"/>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88" name="Rectangle 87">
                <a:extLst>
                  <a:ext uri="{FF2B5EF4-FFF2-40B4-BE49-F238E27FC236}">
                    <a16:creationId xmlns:a16="http://schemas.microsoft.com/office/drawing/2014/main" id="{2EF98872-3607-468E-9456-81484EC8B0EA}"/>
                  </a:ext>
                </a:extLst>
              </p:cNvPr>
              <p:cNvSpPr/>
              <p:nvPr/>
            </p:nvSpPr>
            <p:spPr>
              <a:xfrm rot="2700000">
                <a:off x="708205" y="1505462"/>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86" name="TextBox 85">
              <a:extLst>
                <a:ext uri="{FF2B5EF4-FFF2-40B4-BE49-F238E27FC236}">
                  <a16:creationId xmlns:a16="http://schemas.microsoft.com/office/drawing/2014/main" id="{1C2C1B6E-BBEB-4D17-B3E0-E834F8764D46}"/>
                </a:ext>
              </a:extLst>
            </p:cNvPr>
            <p:cNvSpPr txBox="1"/>
            <p:nvPr/>
          </p:nvSpPr>
          <p:spPr>
            <a:xfrm>
              <a:off x="896983" y="5059272"/>
              <a:ext cx="1555833" cy="422405"/>
            </a:xfrm>
            <a:prstGeom prst="rect">
              <a:avLst/>
            </a:prstGeom>
            <a:noFill/>
          </p:spPr>
          <p:txBody>
            <a:bodyPr wrap="square" lIns="0" tIns="72000" rIns="0" bIns="72000" rtlCol="0">
              <a:spAutoFit/>
            </a:bodyPr>
            <a:lstStyle/>
            <a:p>
              <a:pPr lvl="0"/>
              <a:r>
                <a:rPr lang="en-GB" dirty="0">
                  <a:solidFill>
                    <a:srgbClr val="FFFFFF"/>
                  </a:solidFill>
                  <a:latin typeface="Twinkl SemiBold"/>
                </a:rPr>
                <a:t>Paracetamol</a:t>
              </a:r>
            </a:p>
          </p:txBody>
        </p:sp>
      </p:grpSp>
      <p:grpSp>
        <p:nvGrpSpPr>
          <p:cNvPr id="89" name="Bt 4">
            <a:extLst>
              <a:ext uri="{FF2B5EF4-FFF2-40B4-BE49-F238E27FC236}">
                <a16:creationId xmlns:a16="http://schemas.microsoft.com/office/drawing/2014/main" id="{F653CC03-3507-474D-AC0D-874F6640B650}"/>
              </a:ext>
            </a:extLst>
          </p:cNvPr>
          <p:cNvGrpSpPr/>
          <p:nvPr/>
        </p:nvGrpSpPr>
        <p:grpSpPr>
          <a:xfrm>
            <a:off x="708204" y="5452502"/>
            <a:ext cx="1766056" cy="554598"/>
            <a:chOff x="708205" y="4991101"/>
            <a:chExt cx="1744611" cy="554598"/>
          </a:xfrm>
        </p:grpSpPr>
        <p:grpSp>
          <p:nvGrpSpPr>
            <p:cNvPr id="90" name="Group 89">
              <a:extLst>
                <a:ext uri="{FF2B5EF4-FFF2-40B4-BE49-F238E27FC236}">
                  <a16:creationId xmlns:a16="http://schemas.microsoft.com/office/drawing/2014/main" id="{447C3692-9F39-4106-8235-36B77FA79D35}"/>
                </a:ext>
              </a:extLst>
            </p:cNvPr>
            <p:cNvGrpSpPr/>
            <p:nvPr/>
          </p:nvGrpSpPr>
          <p:grpSpPr>
            <a:xfrm>
              <a:off x="708205" y="4991101"/>
              <a:ext cx="1735754" cy="554598"/>
              <a:chOff x="708205" y="1276351"/>
              <a:chExt cx="1735754" cy="554598"/>
            </a:xfrm>
          </p:grpSpPr>
          <p:sp>
            <p:nvSpPr>
              <p:cNvPr id="92" name="Rectangle 91">
                <a:extLst>
                  <a:ext uri="{FF2B5EF4-FFF2-40B4-BE49-F238E27FC236}">
                    <a16:creationId xmlns:a16="http://schemas.microsoft.com/office/drawing/2014/main" id="{2E0BA0F4-DF52-4068-ADF2-18052E57D4D4}"/>
                  </a:ext>
                </a:extLst>
              </p:cNvPr>
              <p:cNvSpPr/>
              <p:nvPr/>
            </p:nvSpPr>
            <p:spPr>
              <a:xfrm>
                <a:off x="755651" y="1276351"/>
                <a:ext cx="1688308" cy="554598"/>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93" name="Rectangle 92">
                <a:extLst>
                  <a:ext uri="{FF2B5EF4-FFF2-40B4-BE49-F238E27FC236}">
                    <a16:creationId xmlns:a16="http://schemas.microsoft.com/office/drawing/2014/main" id="{88C7EDB1-E5FD-47D9-B0A5-F3154AADC221}"/>
                  </a:ext>
                </a:extLst>
              </p:cNvPr>
              <p:cNvSpPr/>
              <p:nvPr/>
            </p:nvSpPr>
            <p:spPr>
              <a:xfrm rot="2700000">
                <a:off x="708205" y="1505462"/>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91" name="TextBox 90">
              <a:extLst>
                <a:ext uri="{FF2B5EF4-FFF2-40B4-BE49-F238E27FC236}">
                  <a16:creationId xmlns:a16="http://schemas.microsoft.com/office/drawing/2014/main" id="{A8D9D751-AB5F-42B4-BCEA-0063D3A42504}"/>
                </a:ext>
              </a:extLst>
            </p:cNvPr>
            <p:cNvSpPr txBox="1"/>
            <p:nvPr/>
          </p:nvSpPr>
          <p:spPr>
            <a:xfrm>
              <a:off x="896983" y="5059272"/>
              <a:ext cx="1555833" cy="422405"/>
            </a:xfrm>
            <a:prstGeom prst="rect">
              <a:avLst/>
            </a:prstGeom>
            <a:noFill/>
          </p:spPr>
          <p:txBody>
            <a:bodyPr wrap="square" lIns="0" tIns="72000" rIns="0" bIns="72000" rtlCol="0">
              <a:spAutoFit/>
            </a:bodyPr>
            <a:lstStyle/>
            <a:p>
              <a:pPr lvl="0"/>
              <a:r>
                <a:rPr lang="en-GB" dirty="0">
                  <a:solidFill>
                    <a:srgbClr val="FFFFFF"/>
                  </a:solidFill>
                  <a:latin typeface="Twinkl SemiBold"/>
                </a:rPr>
                <a:t>Antibiotics</a:t>
              </a:r>
            </a:p>
          </p:txBody>
        </p:sp>
      </p:grpSp>
      <p:grpSp>
        <p:nvGrpSpPr>
          <p:cNvPr id="104" name="Bt 7">
            <a:extLst>
              <a:ext uri="{FF2B5EF4-FFF2-40B4-BE49-F238E27FC236}">
                <a16:creationId xmlns:a16="http://schemas.microsoft.com/office/drawing/2014/main" id="{7D4EB1CA-0D17-4366-A782-686EB2DEF9FA}"/>
              </a:ext>
            </a:extLst>
          </p:cNvPr>
          <p:cNvGrpSpPr/>
          <p:nvPr/>
        </p:nvGrpSpPr>
        <p:grpSpPr>
          <a:xfrm>
            <a:off x="3030060" y="4656994"/>
            <a:ext cx="1766056" cy="554598"/>
            <a:chOff x="708205" y="4991101"/>
            <a:chExt cx="1744611" cy="554598"/>
          </a:xfrm>
        </p:grpSpPr>
        <p:grpSp>
          <p:nvGrpSpPr>
            <p:cNvPr id="105" name="Group 104">
              <a:extLst>
                <a:ext uri="{FF2B5EF4-FFF2-40B4-BE49-F238E27FC236}">
                  <a16:creationId xmlns:a16="http://schemas.microsoft.com/office/drawing/2014/main" id="{86507AD2-DD36-49CF-9725-9C01A5C3D17C}"/>
                </a:ext>
              </a:extLst>
            </p:cNvPr>
            <p:cNvGrpSpPr/>
            <p:nvPr/>
          </p:nvGrpSpPr>
          <p:grpSpPr>
            <a:xfrm>
              <a:off x="708205" y="4991101"/>
              <a:ext cx="1718043" cy="554598"/>
              <a:chOff x="708205" y="1276351"/>
              <a:chExt cx="1718043" cy="554598"/>
            </a:xfrm>
          </p:grpSpPr>
          <p:sp>
            <p:nvSpPr>
              <p:cNvPr id="107" name="Rectangle 106">
                <a:extLst>
                  <a:ext uri="{FF2B5EF4-FFF2-40B4-BE49-F238E27FC236}">
                    <a16:creationId xmlns:a16="http://schemas.microsoft.com/office/drawing/2014/main" id="{34543298-B613-481E-AC71-4F4F29F0D056}"/>
                  </a:ext>
                </a:extLst>
              </p:cNvPr>
              <p:cNvSpPr/>
              <p:nvPr/>
            </p:nvSpPr>
            <p:spPr>
              <a:xfrm>
                <a:off x="755651" y="1276351"/>
                <a:ext cx="1670597" cy="554598"/>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108" name="Rectangle 107">
                <a:extLst>
                  <a:ext uri="{FF2B5EF4-FFF2-40B4-BE49-F238E27FC236}">
                    <a16:creationId xmlns:a16="http://schemas.microsoft.com/office/drawing/2014/main" id="{EE217B32-3435-4ECA-A95B-0E74CEBC807A}"/>
                  </a:ext>
                </a:extLst>
              </p:cNvPr>
              <p:cNvSpPr/>
              <p:nvPr/>
            </p:nvSpPr>
            <p:spPr>
              <a:xfrm rot="2700000">
                <a:off x="708205" y="1505462"/>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106" name="TextBox 105">
              <a:extLst>
                <a:ext uri="{FF2B5EF4-FFF2-40B4-BE49-F238E27FC236}">
                  <a16:creationId xmlns:a16="http://schemas.microsoft.com/office/drawing/2014/main" id="{844BED79-2383-417D-B8C3-84CF70481275}"/>
                </a:ext>
              </a:extLst>
            </p:cNvPr>
            <p:cNvSpPr txBox="1"/>
            <p:nvPr/>
          </p:nvSpPr>
          <p:spPr>
            <a:xfrm>
              <a:off x="896983" y="5059272"/>
              <a:ext cx="1555833" cy="422405"/>
            </a:xfrm>
            <a:prstGeom prst="rect">
              <a:avLst/>
            </a:prstGeom>
            <a:noFill/>
          </p:spPr>
          <p:txBody>
            <a:bodyPr wrap="square" lIns="0" tIns="72000" rIns="0" bIns="72000" rtlCol="0">
              <a:spAutoFit/>
            </a:bodyPr>
            <a:lstStyle/>
            <a:p>
              <a:pPr lvl="0"/>
              <a:r>
                <a:rPr lang="en-GB" dirty="0">
                  <a:solidFill>
                    <a:srgbClr val="FFFFFF"/>
                  </a:solidFill>
                  <a:latin typeface="Twinkl SemiBold"/>
                </a:rPr>
                <a:t>Antiseptics</a:t>
              </a:r>
            </a:p>
          </p:txBody>
        </p:sp>
      </p:grpSp>
      <p:grpSp>
        <p:nvGrpSpPr>
          <p:cNvPr id="146" name="Group 145">
            <a:extLst>
              <a:ext uri="{FF2B5EF4-FFF2-40B4-BE49-F238E27FC236}">
                <a16:creationId xmlns:a16="http://schemas.microsoft.com/office/drawing/2014/main" id="{96C500E9-4A26-4125-B1BA-935E02A4306E}"/>
              </a:ext>
            </a:extLst>
          </p:cNvPr>
          <p:cNvGrpSpPr/>
          <p:nvPr/>
        </p:nvGrpSpPr>
        <p:grpSpPr>
          <a:xfrm>
            <a:off x="708205" y="2862549"/>
            <a:ext cx="6787969" cy="1202129"/>
            <a:chOff x="708205" y="2194556"/>
            <a:chExt cx="6787969" cy="811866"/>
          </a:xfrm>
        </p:grpSpPr>
        <p:grpSp>
          <p:nvGrpSpPr>
            <p:cNvPr id="147" name="Group 146">
              <a:extLst>
                <a:ext uri="{FF2B5EF4-FFF2-40B4-BE49-F238E27FC236}">
                  <a16:creationId xmlns:a16="http://schemas.microsoft.com/office/drawing/2014/main" id="{564E3C8E-2C03-45D9-9C57-DB56BB667712}"/>
                </a:ext>
              </a:extLst>
            </p:cNvPr>
            <p:cNvGrpSpPr/>
            <p:nvPr/>
          </p:nvGrpSpPr>
          <p:grpSpPr>
            <a:xfrm>
              <a:off x="708205" y="2194556"/>
              <a:ext cx="6787969" cy="811866"/>
              <a:chOff x="708205" y="1584959"/>
              <a:chExt cx="6787969" cy="811866"/>
            </a:xfrm>
          </p:grpSpPr>
          <p:sp>
            <p:nvSpPr>
              <p:cNvPr id="149" name="Rectangle 148">
                <a:extLst>
                  <a:ext uri="{FF2B5EF4-FFF2-40B4-BE49-F238E27FC236}">
                    <a16:creationId xmlns:a16="http://schemas.microsoft.com/office/drawing/2014/main" id="{47A9DBA1-773D-43D7-932E-110AB1A545BD}"/>
                  </a:ext>
                </a:extLst>
              </p:cNvPr>
              <p:cNvSpPr/>
              <p:nvPr/>
            </p:nvSpPr>
            <p:spPr>
              <a:xfrm>
                <a:off x="755651" y="1584959"/>
                <a:ext cx="6740523" cy="811866"/>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150" name="Rectangle 149">
                <a:extLst>
                  <a:ext uri="{FF2B5EF4-FFF2-40B4-BE49-F238E27FC236}">
                    <a16:creationId xmlns:a16="http://schemas.microsoft.com/office/drawing/2014/main" id="{325955E4-5845-4093-912F-459D76BAC47A}"/>
                  </a:ext>
                </a:extLst>
              </p:cNvPr>
              <p:cNvSpPr/>
              <p:nvPr/>
            </p:nvSpPr>
            <p:spPr>
              <a:xfrm rot="2700000">
                <a:off x="708205" y="1940307"/>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148" name="TextBox 147">
              <a:extLst>
                <a:ext uri="{FF2B5EF4-FFF2-40B4-BE49-F238E27FC236}">
                  <a16:creationId xmlns:a16="http://schemas.microsoft.com/office/drawing/2014/main" id="{8A1A68D7-6469-4FDA-B63F-A554E11AF988}"/>
                </a:ext>
              </a:extLst>
            </p:cNvPr>
            <p:cNvSpPr txBox="1"/>
            <p:nvPr/>
          </p:nvSpPr>
          <p:spPr>
            <a:xfrm>
              <a:off x="896981" y="2238178"/>
              <a:ext cx="5683723" cy="634928"/>
            </a:xfrm>
            <a:prstGeom prst="rect">
              <a:avLst/>
            </a:prstGeom>
            <a:noFill/>
          </p:spPr>
          <p:txBody>
            <a:bodyPr wrap="square" lIns="0" tIns="72000" rIns="0" bIns="72000" rtlCol="0">
              <a:spAutoFit/>
            </a:bodyPr>
            <a:lstStyle/>
            <a:p>
              <a:pPr lvl="0"/>
              <a:r>
                <a:rPr lang="en-GB" dirty="0" smtClean="0">
                  <a:solidFill>
                    <a:srgbClr val="1C1C1C"/>
                  </a:solidFill>
                </a:rPr>
                <a:t>Which of </a:t>
              </a:r>
              <a:r>
                <a:rPr lang="en-GB" dirty="0">
                  <a:solidFill>
                    <a:srgbClr val="1C1C1C"/>
                  </a:solidFill>
                </a:rPr>
                <a:t>the </a:t>
              </a:r>
              <a:r>
                <a:rPr lang="en-GB" dirty="0" smtClean="0">
                  <a:solidFill>
                    <a:srgbClr val="1C1C1C"/>
                  </a:solidFill>
                </a:rPr>
                <a:t>medicines below do you think will kill </a:t>
              </a:r>
              <a:r>
                <a:rPr lang="en-GB" dirty="0">
                  <a:solidFill>
                    <a:srgbClr val="1C1C1C"/>
                  </a:solidFill>
                </a:rPr>
                <a:t>or stop the growth of </a:t>
              </a:r>
              <a:r>
                <a:rPr lang="en-GB" dirty="0" smtClean="0">
                  <a:solidFill>
                    <a:srgbClr val="1C1C1C"/>
                  </a:solidFill>
                </a:rPr>
                <a:t>microorganisms and which will treat the illnesses caused? </a:t>
              </a:r>
              <a:endParaRPr lang="en-GB" dirty="0">
                <a:solidFill>
                  <a:srgbClr val="1C1C1C"/>
                </a:solidFill>
              </a:endParaRPr>
            </a:p>
          </p:txBody>
        </p:sp>
      </p:grpSp>
      <p:pic>
        <p:nvPicPr>
          <p:cNvPr id="145" name="Picture 144">
            <a:extLst>
              <a:ext uri="{FF2B5EF4-FFF2-40B4-BE49-F238E27FC236}">
                <a16:creationId xmlns:a16="http://schemas.microsoft.com/office/drawing/2014/main" id="{F07DCE98-1145-4433-9D2A-6F3B20A83D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8226" y="1600199"/>
            <a:ext cx="3749744" cy="5716542"/>
          </a:xfrm>
          <a:prstGeom prst="rect">
            <a:avLst/>
          </a:prstGeom>
        </p:spPr>
      </p:pic>
      <p:grpSp>
        <p:nvGrpSpPr>
          <p:cNvPr id="151" name="bt 3">
            <a:extLst>
              <a:ext uri="{FF2B5EF4-FFF2-40B4-BE49-F238E27FC236}">
                <a16:creationId xmlns:a16="http://schemas.microsoft.com/office/drawing/2014/main" id="{FEF3FD85-0BE8-4162-8BB2-01FED39539FD}"/>
              </a:ext>
            </a:extLst>
          </p:cNvPr>
          <p:cNvGrpSpPr/>
          <p:nvPr/>
        </p:nvGrpSpPr>
        <p:grpSpPr>
          <a:xfrm>
            <a:off x="3022779" y="5466619"/>
            <a:ext cx="1854020" cy="554598"/>
            <a:chOff x="708205" y="4991101"/>
            <a:chExt cx="1831507" cy="554598"/>
          </a:xfrm>
        </p:grpSpPr>
        <p:grpSp>
          <p:nvGrpSpPr>
            <p:cNvPr id="152" name="Group 151">
              <a:extLst>
                <a:ext uri="{FF2B5EF4-FFF2-40B4-BE49-F238E27FC236}">
                  <a16:creationId xmlns:a16="http://schemas.microsoft.com/office/drawing/2014/main" id="{1B77C394-F5C7-460F-921C-2F1DC70700C7}"/>
                </a:ext>
              </a:extLst>
            </p:cNvPr>
            <p:cNvGrpSpPr/>
            <p:nvPr/>
          </p:nvGrpSpPr>
          <p:grpSpPr>
            <a:xfrm>
              <a:off x="708205" y="4991101"/>
              <a:ext cx="1735754" cy="554598"/>
              <a:chOff x="708205" y="1276351"/>
              <a:chExt cx="1735754" cy="554598"/>
            </a:xfrm>
          </p:grpSpPr>
          <p:sp>
            <p:nvSpPr>
              <p:cNvPr id="154" name="Rectangle 153">
                <a:extLst>
                  <a:ext uri="{FF2B5EF4-FFF2-40B4-BE49-F238E27FC236}">
                    <a16:creationId xmlns:a16="http://schemas.microsoft.com/office/drawing/2014/main" id="{2DF0DD73-37DF-4B8C-9380-93BB12E30604}"/>
                  </a:ext>
                </a:extLst>
              </p:cNvPr>
              <p:cNvSpPr/>
              <p:nvPr/>
            </p:nvSpPr>
            <p:spPr>
              <a:xfrm>
                <a:off x="755651" y="1276351"/>
                <a:ext cx="1688308" cy="554598"/>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155" name="Rectangle 154">
                <a:extLst>
                  <a:ext uri="{FF2B5EF4-FFF2-40B4-BE49-F238E27FC236}">
                    <a16:creationId xmlns:a16="http://schemas.microsoft.com/office/drawing/2014/main" id="{AD8616A0-690D-4205-B6C2-CCCAF62A1E7D}"/>
                  </a:ext>
                </a:extLst>
              </p:cNvPr>
              <p:cNvSpPr/>
              <p:nvPr/>
            </p:nvSpPr>
            <p:spPr>
              <a:xfrm rot="2700000">
                <a:off x="708205" y="1505462"/>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153" name="TextBox 152">
              <a:extLst>
                <a:ext uri="{FF2B5EF4-FFF2-40B4-BE49-F238E27FC236}">
                  <a16:creationId xmlns:a16="http://schemas.microsoft.com/office/drawing/2014/main" id="{DE818187-5BCA-4FA1-A7C5-130E5F120EEE}"/>
                </a:ext>
              </a:extLst>
            </p:cNvPr>
            <p:cNvSpPr txBox="1"/>
            <p:nvPr/>
          </p:nvSpPr>
          <p:spPr>
            <a:xfrm>
              <a:off x="896982" y="5059272"/>
              <a:ext cx="1642730" cy="422405"/>
            </a:xfrm>
            <a:prstGeom prst="rect">
              <a:avLst/>
            </a:prstGeom>
            <a:noFill/>
          </p:spPr>
          <p:txBody>
            <a:bodyPr wrap="square" lIns="0" tIns="72000" rIns="0" bIns="72000" rtlCol="0">
              <a:spAutoFit/>
            </a:bodyPr>
            <a:lstStyle/>
            <a:p>
              <a:pPr lvl="0"/>
              <a:r>
                <a:rPr lang="en-GB" spc="-50" dirty="0">
                  <a:solidFill>
                    <a:srgbClr val="FFFFFF"/>
                  </a:solidFill>
                  <a:latin typeface="Twinkl SemiBold"/>
                </a:rPr>
                <a:t>Cough medicine</a:t>
              </a:r>
            </a:p>
          </p:txBody>
        </p:sp>
      </p:grpSp>
      <p:pic>
        <p:nvPicPr>
          <p:cNvPr id="45" name="Picture 44"/>
          <p:cNvPicPr>
            <a:picLocks noChangeAspect="1"/>
          </p:cNvPicPr>
          <p:nvPr/>
        </p:nvPicPr>
        <p:blipFill>
          <a:blip r:embed="rId3"/>
          <a:stretch>
            <a:fillRect/>
          </a:stretch>
        </p:blipFill>
        <p:spPr>
          <a:xfrm>
            <a:off x="7408963" y="579079"/>
            <a:ext cx="1277837" cy="883942"/>
          </a:xfrm>
          <a:prstGeom prst="rect">
            <a:avLst/>
          </a:prstGeom>
        </p:spPr>
      </p:pic>
    </p:spTree>
    <p:extLst>
      <p:ext uri="{BB962C8B-B14F-4D97-AF65-F5344CB8AC3E}">
        <p14:creationId xmlns:p14="http://schemas.microsoft.com/office/powerpoint/2010/main" val="282419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750"/>
                                        <p:tgtEl>
                                          <p:spTgt spid="146"/>
                                        </p:tgtEl>
                                      </p:cBhvr>
                                    </p:animEffect>
                                    <p:anim calcmode="lin" valueType="num">
                                      <p:cBhvr>
                                        <p:cTn id="8" dur="750" fill="hold"/>
                                        <p:tgtEl>
                                          <p:spTgt spid="146"/>
                                        </p:tgtEl>
                                        <p:attrNameLst>
                                          <p:attrName>ppt_x</p:attrName>
                                        </p:attrNameLst>
                                      </p:cBhvr>
                                      <p:tavLst>
                                        <p:tav tm="0">
                                          <p:val>
                                            <p:strVal val="#ppt_x"/>
                                          </p:val>
                                        </p:tav>
                                        <p:tav tm="100000">
                                          <p:val>
                                            <p:strVal val="#ppt_x"/>
                                          </p:val>
                                        </p:tav>
                                      </p:tavLst>
                                    </p:anim>
                                    <p:anim calcmode="lin" valueType="num">
                                      <p:cBhvr>
                                        <p:cTn id="9" dur="750" fill="hold"/>
                                        <p:tgtEl>
                                          <p:spTgt spid="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84"/>
                    </p:tgtEl>
                  </p:cond>
                </p:stCondLst>
                <p:endSync evt="end" delay="0">
                  <p:rtn val="all"/>
                </p:endSync>
                <p:childTnLst>
                  <p:par>
                    <p:cTn id="11" fill="hold">
                      <p:stCondLst>
                        <p:cond delay="0"/>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84"/>
                                        </p:tgtEl>
                                        <p:attrNameLst>
                                          <p:attrName>r</p:attrName>
                                        </p:attrNameLst>
                                      </p:cBhvr>
                                    </p:animRot>
                                    <p:animRot by="-240000">
                                      <p:cBhvr>
                                        <p:cTn id="15" dur="200" fill="hold">
                                          <p:stCondLst>
                                            <p:cond delay="200"/>
                                          </p:stCondLst>
                                        </p:cTn>
                                        <p:tgtEl>
                                          <p:spTgt spid="84"/>
                                        </p:tgtEl>
                                        <p:attrNameLst>
                                          <p:attrName>r</p:attrName>
                                        </p:attrNameLst>
                                      </p:cBhvr>
                                    </p:animRot>
                                    <p:animRot by="240000">
                                      <p:cBhvr>
                                        <p:cTn id="16" dur="200" fill="hold">
                                          <p:stCondLst>
                                            <p:cond delay="400"/>
                                          </p:stCondLst>
                                        </p:cTn>
                                        <p:tgtEl>
                                          <p:spTgt spid="84"/>
                                        </p:tgtEl>
                                        <p:attrNameLst>
                                          <p:attrName>r</p:attrName>
                                        </p:attrNameLst>
                                      </p:cBhvr>
                                    </p:animRot>
                                    <p:animRot by="-240000">
                                      <p:cBhvr>
                                        <p:cTn id="17" dur="200" fill="hold">
                                          <p:stCondLst>
                                            <p:cond delay="600"/>
                                          </p:stCondLst>
                                        </p:cTn>
                                        <p:tgtEl>
                                          <p:spTgt spid="84"/>
                                        </p:tgtEl>
                                        <p:attrNameLst>
                                          <p:attrName>r</p:attrName>
                                        </p:attrNameLst>
                                      </p:cBhvr>
                                    </p:animRot>
                                    <p:animRot by="120000">
                                      <p:cBhvr>
                                        <p:cTn id="18" dur="200" fill="hold">
                                          <p:stCondLst>
                                            <p:cond delay="800"/>
                                          </p:stCondLst>
                                        </p:cTn>
                                        <p:tgtEl>
                                          <p:spTgt spid="84"/>
                                        </p:tgtEl>
                                        <p:attrNameLst>
                                          <p:attrName>r</p:attrName>
                                        </p:attrNameLst>
                                      </p:cBhvr>
                                    </p:animRot>
                                  </p:childTnLst>
                                </p:cTn>
                              </p:par>
                            </p:childTnLst>
                          </p:cTn>
                        </p:par>
                        <p:par>
                          <p:cTn id="19" fill="hold">
                            <p:stCondLst>
                              <p:cond delay="1000"/>
                            </p:stCondLst>
                            <p:childTnLst>
                              <p:par>
                                <p:cTn id="20" presetID="9" presetClass="emph" presetSubtype="0" nodeType="afterEffect">
                                  <p:stCondLst>
                                    <p:cond delay="0"/>
                                  </p:stCondLst>
                                  <p:childTnLst>
                                    <p:set>
                                      <p:cBhvr>
                                        <p:cTn id="21" dur="indefinite"/>
                                        <p:tgtEl>
                                          <p:spTgt spid="84"/>
                                        </p:tgtEl>
                                        <p:attrNameLst>
                                          <p:attrName>style.opacity</p:attrName>
                                        </p:attrNameLst>
                                      </p:cBhvr>
                                      <p:to>
                                        <p:strVal val="0.5"/>
                                      </p:to>
                                    </p:set>
                                    <p:animEffect filter="image" prLst="opacity: 0.5">
                                      <p:cBhvr rctx="IE">
                                        <p:cTn id="22" dur="indefinite"/>
                                        <p:tgtEl>
                                          <p:spTgt spid="84"/>
                                        </p:tgtEl>
                                      </p:cBhvr>
                                    </p:animEffect>
                                  </p:childTnLst>
                                </p:cTn>
                              </p:par>
                            </p:childTnLst>
                          </p:cTn>
                        </p:par>
                      </p:childTnLst>
                    </p:cTn>
                  </p:par>
                </p:childTnLst>
              </p:cTn>
              <p:nextCondLst>
                <p:cond evt="onClick" delay="0">
                  <p:tgtEl>
                    <p:spTgt spid="84"/>
                  </p:tgtEl>
                </p:cond>
              </p:nextCondLst>
            </p:seq>
            <p:seq concurrent="1" nextAc="seek">
              <p:cTn id="23" restart="whenNotActive" fill="hold" evtFilter="cancelBubble" nodeType="interactiveSeq">
                <p:stCondLst>
                  <p:cond evt="onClick" delay="0">
                    <p:tgtEl>
                      <p:spTgt spid="8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89"/>
                                        </p:tgtEl>
                                      </p:cBhvr>
                                    </p:animEffect>
                                    <p:set>
                                      <p:cBhvr>
                                        <p:cTn id="28"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29" restart="whenNotActive" fill="hold" evtFilter="cancelBubble" nodeType="interactiveSeq">
                <p:stCondLst>
                  <p:cond evt="onClick" delay="0">
                    <p:tgtEl>
                      <p:spTgt spid="10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04"/>
                                        </p:tgtEl>
                                      </p:cBhvr>
                                    </p:animEffect>
                                    <p:set>
                                      <p:cBhvr>
                                        <p:cTn id="34"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104"/>
                  </p:tgtEl>
                </p:cond>
              </p:nextCondLst>
            </p:seq>
            <p:seq concurrent="1" nextAc="seek">
              <p:cTn id="35" restart="whenNotActive" fill="hold" evtFilter="cancelBubble" nodeType="interactiveSeq">
                <p:stCondLst>
                  <p:cond evt="onClick" delay="0">
                    <p:tgtEl>
                      <p:spTgt spid="151"/>
                    </p:tgtEl>
                  </p:cond>
                </p:stCondLst>
                <p:endSync evt="end" delay="0">
                  <p:rtn val="all"/>
                </p:endSync>
                <p:childTnLst>
                  <p:par>
                    <p:cTn id="36" fill="hold">
                      <p:stCondLst>
                        <p:cond delay="0"/>
                      </p:stCondLst>
                      <p:childTnLst>
                        <p:par>
                          <p:cTn id="37" fill="hold">
                            <p:stCondLst>
                              <p:cond delay="0"/>
                            </p:stCondLst>
                            <p:childTnLst>
                              <p:par>
                                <p:cTn id="38" presetID="32" presetClass="emph" presetSubtype="0" fill="hold" nodeType="clickEffect">
                                  <p:stCondLst>
                                    <p:cond delay="0"/>
                                  </p:stCondLst>
                                  <p:childTnLst>
                                    <p:animRot by="120000">
                                      <p:cBhvr>
                                        <p:cTn id="39" dur="100" fill="hold">
                                          <p:stCondLst>
                                            <p:cond delay="0"/>
                                          </p:stCondLst>
                                        </p:cTn>
                                        <p:tgtEl>
                                          <p:spTgt spid="151"/>
                                        </p:tgtEl>
                                        <p:attrNameLst>
                                          <p:attrName>r</p:attrName>
                                        </p:attrNameLst>
                                      </p:cBhvr>
                                    </p:animRot>
                                    <p:animRot by="-240000">
                                      <p:cBhvr>
                                        <p:cTn id="40" dur="200" fill="hold">
                                          <p:stCondLst>
                                            <p:cond delay="200"/>
                                          </p:stCondLst>
                                        </p:cTn>
                                        <p:tgtEl>
                                          <p:spTgt spid="151"/>
                                        </p:tgtEl>
                                        <p:attrNameLst>
                                          <p:attrName>r</p:attrName>
                                        </p:attrNameLst>
                                      </p:cBhvr>
                                    </p:animRot>
                                    <p:animRot by="240000">
                                      <p:cBhvr>
                                        <p:cTn id="41" dur="200" fill="hold">
                                          <p:stCondLst>
                                            <p:cond delay="400"/>
                                          </p:stCondLst>
                                        </p:cTn>
                                        <p:tgtEl>
                                          <p:spTgt spid="151"/>
                                        </p:tgtEl>
                                        <p:attrNameLst>
                                          <p:attrName>r</p:attrName>
                                        </p:attrNameLst>
                                      </p:cBhvr>
                                    </p:animRot>
                                    <p:animRot by="-240000">
                                      <p:cBhvr>
                                        <p:cTn id="42" dur="200" fill="hold">
                                          <p:stCondLst>
                                            <p:cond delay="600"/>
                                          </p:stCondLst>
                                        </p:cTn>
                                        <p:tgtEl>
                                          <p:spTgt spid="151"/>
                                        </p:tgtEl>
                                        <p:attrNameLst>
                                          <p:attrName>r</p:attrName>
                                        </p:attrNameLst>
                                      </p:cBhvr>
                                    </p:animRot>
                                    <p:animRot by="120000">
                                      <p:cBhvr>
                                        <p:cTn id="43" dur="200" fill="hold">
                                          <p:stCondLst>
                                            <p:cond delay="800"/>
                                          </p:stCondLst>
                                        </p:cTn>
                                        <p:tgtEl>
                                          <p:spTgt spid="151"/>
                                        </p:tgtEl>
                                        <p:attrNameLst>
                                          <p:attrName>r</p:attrName>
                                        </p:attrNameLst>
                                      </p:cBhvr>
                                    </p:animRot>
                                  </p:childTnLst>
                                </p:cTn>
                              </p:par>
                            </p:childTnLst>
                          </p:cTn>
                        </p:par>
                        <p:par>
                          <p:cTn id="44" fill="hold">
                            <p:stCondLst>
                              <p:cond delay="1000"/>
                            </p:stCondLst>
                            <p:childTnLst>
                              <p:par>
                                <p:cTn id="45" presetID="9" presetClass="emph" presetSubtype="0" nodeType="afterEffect">
                                  <p:stCondLst>
                                    <p:cond delay="0"/>
                                  </p:stCondLst>
                                  <p:childTnLst>
                                    <p:set>
                                      <p:cBhvr>
                                        <p:cTn id="46" dur="indefinite"/>
                                        <p:tgtEl>
                                          <p:spTgt spid="151"/>
                                        </p:tgtEl>
                                        <p:attrNameLst>
                                          <p:attrName>style.opacity</p:attrName>
                                        </p:attrNameLst>
                                      </p:cBhvr>
                                      <p:to>
                                        <p:strVal val="0.5"/>
                                      </p:to>
                                    </p:set>
                                    <p:animEffect filter="image" prLst="opacity: 0.5">
                                      <p:cBhvr rctx="IE">
                                        <p:cTn id="47" dur="indefinite"/>
                                        <p:tgtEl>
                                          <p:spTgt spid="151"/>
                                        </p:tgtEl>
                                      </p:cBhvr>
                                    </p:animEffect>
                                  </p:childTnLst>
                                </p:cTn>
                              </p:par>
                            </p:childTnLst>
                          </p:cTn>
                        </p:par>
                      </p:childTnLst>
                    </p:cTn>
                  </p:par>
                </p:childTnLst>
              </p:cTn>
              <p:nextCondLst>
                <p:cond evt="onClick" delay="0">
                  <p:tgtEl>
                    <p:spTgt spid="15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2"/>
          <a:stretch>
            <a:fillRect/>
          </a:stretch>
        </p:blipFill>
        <p:spPr>
          <a:xfrm>
            <a:off x="7408963" y="579079"/>
            <a:ext cx="1277837" cy="883942"/>
          </a:xfrm>
          <a:prstGeom prst="rect">
            <a:avLst/>
          </a:prstGeom>
        </p:spPr>
      </p:pic>
      <p:grpSp>
        <p:nvGrpSpPr>
          <p:cNvPr id="135" name="Bt 7">
            <a:extLst>
              <a:ext uri="{FF2B5EF4-FFF2-40B4-BE49-F238E27FC236}">
                <a16:creationId xmlns:a16="http://schemas.microsoft.com/office/drawing/2014/main" id="{3731BD4F-42EF-4039-B068-FDD221A081A8}"/>
              </a:ext>
            </a:extLst>
          </p:cNvPr>
          <p:cNvGrpSpPr/>
          <p:nvPr/>
        </p:nvGrpSpPr>
        <p:grpSpPr>
          <a:xfrm>
            <a:off x="3030060" y="4656994"/>
            <a:ext cx="1766056" cy="554598"/>
            <a:chOff x="708205" y="4991101"/>
            <a:chExt cx="1744611" cy="554598"/>
          </a:xfrm>
        </p:grpSpPr>
        <p:grpSp>
          <p:nvGrpSpPr>
            <p:cNvPr id="136" name="Group 135">
              <a:extLst>
                <a:ext uri="{FF2B5EF4-FFF2-40B4-BE49-F238E27FC236}">
                  <a16:creationId xmlns:a16="http://schemas.microsoft.com/office/drawing/2014/main" id="{5B55E41B-5251-411C-8753-8769749EB0D4}"/>
                </a:ext>
              </a:extLst>
            </p:cNvPr>
            <p:cNvGrpSpPr/>
            <p:nvPr/>
          </p:nvGrpSpPr>
          <p:grpSpPr>
            <a:xfrm>
              <a:off x="708205" y="4991101"/>
              <a:ext cx="1718043" cy="554598"/>
              <a:chOff x="708205" y="1276351"/>
              <a:chExt cx="1718043" cy="554598"/>
            </a:xfrm>
          </p:grpSpPr>
          <p:sp>
            <p:nvSpPr>
              <p:cNvPr id="138" name="Rectangle 137">
                <a:extLst>
                  <a:ext uri="{FF2B5EF4-FFF2-40B4-BE49-F238E27FC236}">
                    <a16:creationId xmlns:a16="http://schemas.microsoft.com/office/drawing/2014/main" id="{40624005-D5A1-42B9-A7E3-495DC3F0D154}"/>
                  </a:ext>
                </a:extLst>
              </p:cNvPr>
              <p:cNvSpPr/>
              <p:nvPr/>
            </p:nvSpPr>
            <p:spPr>
              <a:xfrm>
                <a:off x="755651" y="1276351"/>
                <a:ext cx="1670597" cy="554598"/>
              </a:xfrm>
              <a:prstGeom prst="rect">
                <a:avLst/>
              </a:prstGeom>
              <a:solidFill>
                <a:srgbClr val="00954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139" name="Rectangle 138">
                <a:extLst>
                  <a:ext uri="{FF2B5EF4-FFF2-40B4-BE49-F238E27FC236}">
                    <a16:creationId xmlns:a16="http://schemas.microsoft.com/office/drawing/2014/main" id="{C0766376-566C-4AEC-8428-581F6883D94E}"/>
                  </a:ext>
                </a:extLst>
              </p:cNvPr>
              <p:cNvSpPr/>
              <p:nvPr/>
            </p:nvSpPr>
            <p:spPr>
              <a:xfrm rot="2700000">
                <a:off x="708205" y="1505462"/>
                <a:ext cx="94891" cy="94891"/>
              </a:xfrm>
              <a:prstGeom prst="rect">
                <a:avLst/>
              </a:prstGeom>
              <a:solidFill>
                <a:schemeClr val="bg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137" name="TextBox 136">
              <a:extLst>
                <a:ext uri="{FF2B5EF4-FFF2-40B4-BE49-F238E27FC236}">
                  <a16:creationId xmlns:a16="http://schemas.microsoft.com/office/drawing/2014/main" id="{0353F8AF-9765-491D-9CD5-22AEEC3D494C}"/>
                </a:ext>
              </a:extLst>
            </p:cNvPr>
            <p:cNvSpPr txBox="1"/>
            <p:nvPr/>
          </p:nvSpPr>
          <p:spPr>
            <a:xfrm>
              <a:off x="896983" y="5059272"/>
              <a:ext cx="1555833" cy="422405"/>
            </a:xfrm>
            <a:prstGeom prst="rect">
              <a:avLst/>
            </a:prstGeom>
            <a:noFill/>
          </p:spPr>
          <p:txBody>
            <a:bodyPr wrap="square" lIns="0" tIns="72000" rIns="0" bIns="72000" rtlCol="0">
              <a:spAutoFit/>
            </a:bodyPr>
            <a:lstStyle/>
            <a:p>
              <a:pPr lvl="0"/>
              <a:r>
                <a:rPr lang="en-GB" dirty="0">
                  <a:solidFill>
                    <a:srgbClr val="FFFFFF"/>
                  </a:solidFill>
                  <a:latin typeface="Twinkl SemiBold"/>
                </a:rPr>
                <a:t>Antiseptics</a:t>
              </a:r>
            </a:p>
          </p:txBody>
        </p:sp>
      </p:grpSp>
      <p:grpSp>
        <p:nvGrpSpPr>
          <p:cNvPr id="125" name="Bt 4">
            <a:extLst>
              <a:ext uri="{FF2B5EF4-FFF2-40B4-BE49-F238E27FC236}">
                <a16:creationId xmlns:a16="http://schemas.microsoft.com/office/drawing/2014/main" id="{F1850029-E5A0-4A24-9EA9-857F781434BC}"/>
              </a:ext>
            </a:extLst>
          </p:cNvPr>
          <p:cNvGrpSpPr/>
          <p:nvPr/>
        </p:nvGrpSpPr>
        <p:grpSpPr>
          <a:xfrm>
            <a:off x="752878" y="4635468"/>
            <a:ext cx="1766056" cy="554598"/>
            <a:chOff x="708205" y="4991101"/>
            <a:chExt cx="1744611" cy="554598"/>
          </a:xfrm>
        </p:grpSpPr>
        <p:grpSp>
          <p:nvGrpSpPr>
            <p:cNvPr id="126" name="Group 125">
              <a:extLst>
                <a:ext uri="{FF2B5EF4-FFF2-40B4-BE49-F238E27FC236}">
                  <a16:creationId xmlns:a16="http://schemas.microsoft.com/office/drawing/2014/main" id="{4659D804-FB5E-46BA-82A5-E532F90DE957}"/>
                </a:ext>
              </a:extLst>
            </p:cNvPr>
            <p:cNvGrpSpPr/>
            <p:nvPr/>
          </p:nvGrpSpPr>
          <p:grpSpPr>
            <a:xfrm>
              <a:off x="708205" y="4991101"/>
              <a:ext cx="1735754" cy="554598"/>
              <a:chOff x="708205" y="1276351"/>
              <a:chExt cx="1735754" cy="554598"/>
            </a:xfrm>
          </p:grpSpPr>
          <p:sp>
            <p:nvSpPr>
              <p:cNvPr id="128" name="Rectangle 127">
                <a:extLst>
                  <a:ext uri="{FF2B5EF4-FFF2-40B4-BE49-F238E27FC236}">
                    <a16:creationId xmlns:a16="http://schemas.microsoft.com/office/drawing/2014/main" id="{A2C39D43-276D-436E-A4F2-C7859AC1FED0}"/>
                  </a:ext>
                </a:extLst>
              </p:cNvPr>
              <p:cNvSpPr/>
              <p:nvPr/>
            </p:nvSpPr>
            <p:spPr>
              <a:xfrm>
                <a:off x="755651" y="1276351"/>
                <a:ext cx="1688308" cy="554598"/>
              </a:xfrm>
              <a:prstGeom prst="rect">
                <a:avLst/>
              </a:prstGeom>
              <a:solidFill>
                <a:srgbClr val="00954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129" name="Rectangle 128">
                <a:extLst>
                  <a:ext uri="{FF2B5EF4-FFF2-40B4-BE49-F238E27FC236}">
                    <a16:creationId xmlns:a16="http://schemas.microsoft.com/office/drawing/2014/main" id="{9A4584FB-799B-4C0B-A928-81C84313BF01}"/>
                  </a:ext>
                </a:extLst>
              </p:cNvPr>
              <p:cNvSpPr/>
              <p:nvPr/>
            </p:nvSpPr>
            <p:spPr>
              <a:xfrm rot="2700000">
                <a:off x="708205" y="1505462"/>
                <a:ext cx="94891" cy="94891"/>
              </a:xfrm>
              <a:prstGeom prst="rect">
                <a:avLst/>
              </a:prstGeom>
              <a:solidFill>
                <a:schemeClr val="bg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127" name="TextBox 126">
              <a:extLst>
                <a:ext uri="{FF2B5EF4-FFF2-40B4-BE49-F238E27FC236}">
                  <a16:creationId xmlns:a16="http://schemas.microsoft.com/office/drawing/2014/main" id="{308F7C44-4F7E-47A2-841B-0651D657BAC5}"/>
                </a:ext>
              </a:extLst>
            </p:cNvPr>
            <p:cNvSpPr txBox="1"/>
            <p:nvPr/>
          </p:nvSpPr>
          <p:spPr>
            <a:xfrm>
              <a:off x="896983" y="5059272"/>
              <a:ext cx="1555833" cy="422405"/>
            </a:xfrm>
            <a:prstGeom prst="rect">
              <a:avLst/>
            </a:prstGeom>
            <a:noFill/>
          </p:spPr>
          <p:txBody>
            <a:bodyPr wrap="square" lIns="0" tIns="72000" rIns="0" bIns="72000" rtlCol="0">
              <a:spAutoFit/>
            </a:bodyPr>
            <a:lstStyle/>
            <a:p>
              <a:pPr lvl="0"/>
              <a:r>
                <a:rPr lang="en-GB" dirty="0">
                  <a:solidFill>
                    <a:srgbClr val="FFFFFF"/>
                  </a:solidFill>
                  <a:latin typeface="Twinkl SemiBold"/>
                </a:rPr>
                <a:t>Antibiotics</a:t>
              </a:r>
            </a:p>
          </p:txBody>
        </p:sp>
      </p:grpSp>
      <p:sp>
        <p:nvSpPr>
          <p:cNvPr id="2" name="TextBox 1"/>
          <p:cNvSpPr txBox="1"/>
          <p:nvPr/>
        </p:nvSpPr>
        <p:spPr>
          <a:xfrm>
            <a:off x="752878" y="416490"/>
            <a:ext cx="7632700" cy="584775"/>
          </a:xfrm>
          <a:prstGeom prst="rect">
            <a:avLst/>
          </a:prstGeom>
          <a:noFill/>
        </p:spPr>
        <p:txBody>
          <a:bodyPr wrap="square" rtlCol="0">
            <a:spAutoFit/>
          </a:bodyPr>
          <a:lstStyle/>
          <a:p>
            <a:pPr algn="ctr"/>
            <a:r>
              <a:rPr lang="en-GB" sz="3200" dirty="0">
                <a:latin typeface="+mj-lt"/>
              </a:rPr>
              <a:t>Treating Illnesses</a:t>
            </a:r>
          </a:p>
        </p:txBody>
      </p:sp>
      <p:grpSp>
        <p:nvGrpSpPr>
          <p:cNvPr id="84" name="bt 3">
            <a:extLst>
              <a:ext uri="{FF2B5EF4-FFF2-40B4-BE49-F238E27FC236}">
                <a16:creationId xmlns:a16="http://schemas.microsoft.com/office/drawing/2014/main" id="{B41667DA-CCD0-4A91-92CC-18E33494950A}"/>
              </a:ext>
            </a:extLst>
          </p:cNvPr>
          <p:cNvGrpSpPr/>
          <p:nvPr/>
        </p:nvGrpSpPr>
        <p:grpSpPr>
          <a:xfrm>
            <a:off x="711494" y="3048486"/>
            <a:ext cx="1766056" cy="554598"/>
            <a:chOff x="708205" y="4991101"/>
            <a:chExt cx="1744611" cy="554598"/>
          </a:xfrm>
        </p:grpSpPr>
        <p:grpSp>
          <p:nvGrpSpPr>
            <p:cNvPr id="85" name="Group 84">
              <a:extLst>
                <a:ext uri="{FF2B5EF4-FFF2-40B4-BE49-F238E27FC236}">
                  <a16:creationId xmlns:a16="http://schemas.microsoft.com/office/drawing/2014/main" id="{A25D9FB6-68A0-47A9-B2EE-FFF1A96995E6}"/>
                </a:ext>
              </a:extLst>
            </p:cNvPr>
            <p:cNvGrpSpPr/>
            <p:nvPr/>
          </p:nvGrpSpPr>
          <p:grpSpPr>
            <a:xfrm>
              <a:off x="708205" y="4991101"/>
              <a:ext cx="1735754" cy="554598"/>
              <a:chOff x="708205" y="1276351"/>
              <a:chExt cx="1735754" cy="554598"/>
            </a:xfrm>
          </p:grpSpPr>
          <p:sp>
            <p:nvSpPr>
              <p:cNvPr id="87" name="Rectangle 86">
                <a:extLst>
                  <a:ext uri="{FF2B5EF4-FFF2-40B4-BE49-F238E27FC236}">
                    <a16:creationId xmlns:a16="http://schemas.microsoft.com/office/drawing/2014/main" id="{4CF8EB59-3BDF-46D4-AD9F-65AAF62AF413}"/>
                  </a:ext>
                </a:extLst>
              </p:cNvPr>
              <p:cNvSpPr/>
              <p:nvPr/>
            </p:nvSpPr>
            <p:spPr>
              <a:xfrm>
                <a:off x="755651" y="1276351"/>
                <a:ext cx="1688308" cy="554598"/>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88" name="Rectangle 87">
                <a:extLst>
                  <a:ext uri="{FF2B5EF4-FFF2-40B4-BE49-F238E27FC236}">
                    <a16:creationId xmlns:a16="http://schemas.microsoft.com/office/drawing/2014/main" id="{2EF98872-3607-468E-9456-81484EC8B0EA}"/>
                  </a:ext>
                </a:extLst>
              </p:cNvPr>
              <p:cNvSpPr/>
              <p:nvPr/>
            </p:nvSpPr>
            <p:spPr>
              <a:xfrm rot="2700000">
                <a:off x="708205" y="1505462"/>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86" name="TextBox 85">
              <a:extLst>
                <a:ext uri="{FF2B5EF4-FFF2-40B4-BE49-F238E27FC236}">
                  <a16:creationId xmlns:a16="http://schemas.microsoft.com/office/drawing/2014/main" id="{1C2C1B6E-BBEB-4D17-B3E0-E834F8764D46}"/>
                </a:ext>
              </a:extLst>
            </p:cNvPr>
            <p:cNvSpPr txBox="1"/>
            <p:nvPr/>
          </p:nvSpPr>
          <p:spPr>
            <a:xfrm>
              <a:off x="896983" y="5059272"/>
              <a:ext cx="1555833" cy="422405"/>
            </a:xfrm>
            <a:prstGeom prst="rect">
              <a:avLst/>
            </a:prstGeom>
            <a:noFill/>
          </p:spPr>
          <p:txBody>
            <a:bodyPr wrap="square" lIns="0" tIns="72000" rIns="0" bIns="72000" rtlCol="0">
              <a:spAutoFit/>
            </a:bodyPr>
            <a:lstStyle/>
            <a:p>
              <a:pPr lvl="0"/>
              <a:r>
                <a:rPr lang="en-GB" dirty="0">
                  <a:solidFill>
                    <a:srgbClr val="FFFFFF"/>
                  </a:solidFill>
                  <a:latin typeface="Twinkl SemiBold"/>
                </a:rPr>
                <a:t>Paracetamol</a:t>
              </a:r>
            </a:p>
          </p:txBody>
        </p:sp>
      </p:grpSp>
      <p:grpSp>
        <p:nvGrpSpPr>
          <p:cNvPr id="146" name="Group 145">
            <a:extLst>
              <a:ext uri="{FF2B5EF4-FFF2-40B4-BE49-F238E27FC236}">
                <a16:creationId xmlns:a16="http://schemas.microsoft.com/office/drawing/2014/main" id="{96C500E9-4A26-4125-B1BA-935E02A4306E}"/>
              </a:ext>
            </a:extLst>
          </p:cNvPr>
          <p:cNvGrpSpPr/>
          <p:nvPr/>
        </p:nvGrpSpPr>
        <p:grpSpPr>
          <a:xfrm>
            <a:off x="581491" y="1138444"/>
            <a:ext cx="8771515" cy="790136"/>
            <a:chOff x="708205" y="2194556"/>
            <a:chExt cx="6787969" cy="811866"/>
          </a:xfrm>
        </p:grpSpPr>
        <p:grpSp>
          <p:nvGrpSpPr>
            <p:cNvPr id="147" name="Group 146">
              <a:extLst>
                <a:ext uri="{FF2B5EF4-FFF2-40B4-BE49-F238E27FC236}">
                  <a16:creationId xmlns:a16="http://schemas.microsoft.com/office/drawing/2014/main" id="{564E3C8E-2C03-45D9-9C57-DB56BB667712}"/>
                </a:ext>
              </a:extLst>
            </p:cNvPr>
            <p:cNvGrpSpPr/>
            <p:nvPr/>
          </p:nvGrpSpPr>
          <p:grpSpPr>
            <a:xfrm>
              <a:off x="708205" y="2194556"/>
              <a:ext cx="6787969" cy="811866"/>
              <a:chOff x="708205" y="1584959"/>
              <a:chExt cx="6787969" cy="811866"/>
            </a:xfrm>
          </p:grpSpPr>
          <p:sp>
            <p:nvSpPr>
              <p:cNvPr id="149" name="Rectangle 148">
                <a:extLst>
                  <a:ext uri="{FF2B5EF4-FFF2-40B4-BE49-F238E27FC236}">
                    <a16:creationId xmlns:a16="http://schemas.microsoft.com/office/drawing/2014/main" id="{47A9DBA1-773D-43D7-932E-110AB1A545BD}"/>
                  </a:ext>
                </a:extLst>
              </p:cNvPr>
              <p:cNvSpPr/>
              <p:nvPr/>
            </p:nvSpPr>
            <p:spPr>
              <a:xfrm>
                <a:off x="755651" y="1584959"/>
                <a:ext cx="6740523" cy="811866"/>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150" name="Rectangle 149">
                <a:extLst>
                  <a:ext uri="{FF2B5EF4-FFF2-40B4-BE49-F238E27FC236}">
                    <a16:creationId xmlns:a16="http://schemas.microsoft.com/office/drawing/2014/main" id="{325955E4-5845-4093-912F-459D76BAC47A}"/>
                  </a:ext>
                </a:extLst>
              </p:cNvPr>
              <p:cNvSpPr/>
              <p:nvPr/>
            </p:nvSpPr>
            <p:spPr>
              <a:xfrm rot="2700000">
                <a:off x="708205" y="1940307"/>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148" name="TextBox 147">
              <a:extLst>
                <a:ext uri="{FF2B5EF4-FFF2-40B4-BE49-F238E27FC236}">
                  <a16:creationId xmlns:a16="http://schemas.microsoft.com/office/drawing/2014/main" id="{8A1A68D7-6469-4FDA-B63F-A554E11AF988}"/>
                </a:ext>
              </a:extLst>
            </p:cNvPr>
            <p:cNvSpPr txBox="1"/>
            <p:nvPr/>
          </p:nvSpPr>
          <p:spPr>
            <a:xfrm>
              <a:off x="896981" y="2238178"/>
              <a:ext cx="5683723" cy="634928"/>
            </a:xfrm>
            <a:prstGeom prst="rect">
              <a:avLst/>
            </a:prstGeom>
            <a:noFill/>
          </p:spPr>
          <p:txBody>
            <a:bodyPr wrap="square" lIns="0" tIns="72000" rIns="0" bIns="72000" rtlCol="0">
              <a:spAutoFit/>
            </a:bodyPr>
            <a:lstStyle/>
            <a:p>
              <a:pPr lvl="0"/>
              <a:r>
                <a:rPr lang="en-GB" dirty="0" smtClean="0">
                  <a:solidFill>
                    <a:srgbClr val="1C1C1C"/>
                  </a:solidFill>
                </a:rPr>
                <a:t>Which of </a:t>
              </a:r>
              <a:r>
                <a:rPr lang="en-GB" dirty="0">
                  <a:solidFill>
                    <a:srgbClr val="1C1C1C"/>
                  </a:solidFill>
                </a:rPr>
                <a:t>the </a:t>
              </a:r>
              <a:r>
                <a:rPr lang="en-GB" dirty="0" smtClean="0">
                  <a:solidFill>
                    <a:srgbClr val="1C1C1C"/>
                  </a:solidFill>
                </a:rPr>
                <a:t>medicines below do you think will kill </a:t>
              </a:r>
              <a:r>
                <a:rPr lang="en-GB" dirty="0">
                  <a:solidFill>
                    <a:srgbClr val="1C1C1C"/>
                  </a:solidFill>
                </a:rPr>
                <a:t>or stop the growth of </a:t>
              </a:r>
              <a:r>
                <a:rPr lang="en-GB" dirty="0" smtClean="0">
                  <a:solidFill>
                    <a:srgbClr val="1C1C1C"/>
                  </a:solidFill>
                </a:rPr>
                <a:t>microorganisms and which will treat the illnesses caused? </a:t>
              </a:r>
              <a:endParaRPr lang="en-GB" dirty="0">
                <a:solidFill>
                  <a:srgbClr val="1C1C1C"/>
                </a:solidFill>
              </a:endParaRPr>
            </a:p>
          </p:txBody>
        </p:sp>
      </p:grpSp>
      <p:pic>
        <p:nvPicPr>
          <p:cNvPr id="145" name="Picture 144">
            <a:extLst>
              <a:ext uri="{FF2B5EF4-FFF2-40B4-BE49-F238E27FC236}">
                <a16:creationId xmlns:a16="http://schemas.microsoft.com/office/drawing/2014/main" id="{F07DCE98-1145-4433-9D2A-6F3B20A83D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4375" y="2143171"/>
            <a:ext cx="3269625" cy="4984594"/>
          </a:xfrm>
          <a:prstGeom prst="rect">
            <a:avLst/>
          </a:prstGeom>
        </p:spPr>
      </p:pic>
      <p:grpSp>
        <p:nvGrpSpPr>
          <p:cNvPr id="151" name="bt 3">
            <a:extLst>
              <a:ext uri="{FF2B5EF4-FFF2-40B4-BE49-F238E27FC236}">
                <a16:creationId xmlns:a16="http://schemas.microsoft.com/office/drawing/2014/main" id="{FEF3FD85-0BE8-4162-8BB2-01FED39539FD}"/>
              </a:ext>
            </a:extLst>
          </p:cNvPr>
          <p:cNvGrpSpPr/>
          <p:nvPr/>
        </p:nvGrpSpPr>
        <p:grpSpPr>
          <a:xfrm>
            <a:off x="2941327" y="3048486"/>
            <a:ext cx="1854020" cy="554598"/>
            <a:chOff x="708205" y="4991101"/>
            <a:chExt cx="1831507" cy="554598"/>
          </a:xfrm>
        </p:grpSpPr>
        <p:grpSp>
          <p:nvGrpSpPr>
            <p:cNvPr id="152" name="Group 151">
              <a:extLst>
                <a:ext uri="{FF2B5EF4-FFF2-40B4-BE49-F238E27FC236}">
                  <a16:creationId xmlns:a16="http://schemas.microsoft.com/office/drawing/2014/main" id="{1B77C394-F5C7-460F-921C-2F1DC70700C7}"/>
                </a:ext>
              </a:extLst>
            </p:cNvPr>
            <p:cNvGrpSpPr/>
            <p:nvPr/>
          </p:nvGrpSpPr>
          <p:grpSpPr>
            <a:xfrm>
              <a:off x="708205" y="4991101"/>
              <a:ext cx="1735754" cy="554598"/>
              <a:chOff x="708205" y="1276351"/>
              <a:chExt cx="1735754" cy="554598"/>
            </a:xfrm>
          </p:grpSpPr>
          <p:sp>
            <p:nvSpPr>
              <p:cNvPr id="154" name="Rectangle 153">
                <a:extLst>
                  <a:ext uri="{FF2B5EF4-FFF2-40B4-BE49-F238E27FC236}">
                    <a16:creationId xmlns:a16="http://schemas.microsoft.com/office/drawing/2014/main" id="{2DF0DD73-37DF-4B8C-9380-93BB12E30604}"/>
                  </a:ext>
                </a:extLst>
              </p:cNvPr>
              <p:cNvSpPr/>
              <p:nvPr/>
            </p:nvSpPr>
            <p:spPr>
              <a:xfrm>
                <a:off x="755651" y="1276351"/>
                <a:ext cx="1688308" cy="554598"/>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155" name="Rectangle 154">
                <a:extLst>
                  <a:ext uri="{FF2B5EF4-FFF2-40B4-BE49-F238E27FC236}">
                    <a16:creationId xmlns:a16="http://schemas.microsoft.com/office/drawing/2014/main" id="{AD8616A0-690D-4205-B6C2-CCCAF62A1E7D}"/>
                  </a:ext>
                </a:extLst>
              </p:cNvPr>
              <p:cNvSpPr/>
              <p:nvPr/>
            </p:nvSpPr>
            <p:spPr>
              <a:xfrm rot="2700000">
                <a:off x="708205" y="1505462"/>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153" name="TextBox 152">
              <a:extLst>
                <a:ext uri="{FF2B5EF4-FFF2-40B4-BE49-F238E27FC236}">
                  <a16:creationId xmlns:a16="http://schemas.microsoft.com/office/drawing/2014/main" id="{DE818187-5BCA-4FA1-A7C5-130E5F120EEE}"/>
                </a:ext>
              </a:extLst>
            </p:cNvPr>
            <p:cNvSpPr txBox="1"/>
            <p:nvPr/>
          </p:nvSpPr>
          <p:spPr>
            <a:xfrm>
              <a:off x="896982" y="5059272"/>
              <a:ext cx="1642730" cy="422405"/>
            </a:xfrm>
            <a:prstGeom prst="rect">
              <a:avLst/>
            </a:prstGeom>
            <a:noFill/>
          </p:spPr>
          <p:txBody>
            <a:bodyPr wrap="square" lIns="0" tIns="72000" rIns="0" bIns="72000" rtlCol="0">
              <a:spAutoFit/>
            </a:bodyPr>
            <a:lstStyle/>
            <a:p>
              <a:pPr lvl="0"/>
              <a:r>
                <a:rPr lang="en-GB" spc="-50" dirty="0">
                  <a:solidFill>
                    <a:srgbClr val="FFFFFF"/>
                  </a:solidFill>
                  <a:latin typeface="Twinkl SemiBold"/>
                </a:rPr>
                <a:t>Cough medicine</a:t>
              </a:r>
            </a:p>
          </p:txBody>
        </p:sp>
      </p:grpSp>
      <p:grpSp>
        <p:nvGrpSpPr>
          <p:cNvPr id="46" name="Group 45">
            <a:extLst>
              <a:ext uri="{FF2B5EF4-FFF2-40B4-BE49-F238E27FC236}">
                <a16:creationId xmlns:a16="http://schemas.microsoft.com/office/drawing/2014/main" id="{96C500E9-4A26-4125-B1BA-935E02A4306E}"/>
              </a:ext>
            </a:extLst>
          </p:cNvPr>
          <p:cNvGrpSpPr/>
          <p:nvPr/>
        </p:nvGrpSpPr>
        <p:grpSpPr>
          <a:xfrm>
            <a:off x="592922" y="2372613"/>
            <a:ext cx="5307579" cy="476194"/>
            <a:chOff x="708205" y="2194556"/>
            <a:chExt cx="6787969" cy="811866"/>
          </a:xfrm>
        </p:grpSpPr>
        <p:grpSp>
          <p:nvGrpSpPr>
            <p:cNvPr id="47" name="Group 46">
              <a:extLst>
                <a:ext uri="{FF2B5EF4-FFF2-40B4-BE49-F238E27FC236}">
                  <a16:creationId xmlns:a16="http://schemas.microsoft.com/office/drawing/2014/main" id="{564E3C8E-2C03-45D9-9C57-DB56BB667712}"/>
                </a:ext>
              </a:extLst>
            </p:cNvPr>
            <p:cNvGrpSpPr/>
            <p:nvPr/>
          </p:nvGrpSpPr>
          <p:grpSpPr>
            <a:xfrm>
              <a:off x="708205" y="2194556"/>
              <a:ext cx="6787969" cy="811866"/>
              <a:chOff x="708205" y="1584959"/>
              <a:chExt cx="6787969" cy="811866"/>
            </a:xfrm>
          </p:grpSpPr>
          <p:sp>
            <p:nvSpPr>
              <p:cNvPr id="49" name="Rectangle 48">
                <a:extLst>
                  <a:ext uri="{FF2B5EF4-FFF2-40B4-BE49-F238E27FC236}">
                    <a16:creationId xmlns:a16="http://schemas.microsoft.com/office/drawing/2014/main" id="{47A9DBA1-773D-43D7-932E-110AB1A545BD}"/>
                  </a:ext>
                </a:extLst>
              </p:cNvPr>
              <p:cNvSpPr/>
              <p:nvPr/>
            </p:nvSpPr>
            <p:spPr>
              <a:xfrm>
                <a:off x="755651" y="1584959"/>
                <a:ext cx="6740523" cy="811866"/>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50" name="Rectangle 49">
                <a:extLst>
                  <a:ext uri="{FF2B5EF4-FFF2-40B4-BE49-F238E27FC236}">
                    <a16:creationId xmlns:a16="http://schemas.microsoft.com/office/drawing/2014/main" id="{325955E4-5845-4093-912F-459D76BAC47A}"/>
                  </a:ext>
                </a:extLst>
              </p:cNvPr>
              <p:cNvSpPr/>
              <p:nvPr/>
            </p:nvSpPr>
            <p:spPr>
              <a:xfrm rot="2700000">
                <a:off x="708205" y="1940307"/>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48" name="TextBox 47">
              <a:extLst>
                <a:ext uri="{FF2B5EF4-FFF2-40B4-BE49-F238E27FC236}">
                  <a16:creationId xmlns:a16="http://schemas.microsoft.com/office/drawing/2014/main" id="{8A1A68D7-6469-4FDA-B63F-A554E11AF988}"/>
                </a:ext>
              </a:extLst>
            </p:cNvPr>
            <p:cNvSpPr txBox="1"/>
            <p:nvPr/>
          </p:nvSpPr>
          <p:spPr>
            <a:xfrm>
              <a:off x="896981" y="2238178"/>
              <a:ext cx="5683723" cy="434022"/>
            </a:xfrm>
            <a:prstGeom prst="rect">
              <a:avLst/>
            </a:prstGeom>
            <a:noFill/>
          </p:spPr>
          <p:txBody>
            <a:bodyPr wrap="square" lIns="0" tIns="72000" rIns="0" bIns="72000" rtlCol="0">
              <a:spAutoFit/>
            </a:bodyPr>
            <a:lstStyle/>
            <a:p>
              <a:r>
                <a:rPr lang="en-GB" dirty="0" smtClean="0">
                  <a:solidFill>
                    <a:srgbClr val="1C1C1C"/>
                  </a:solidFill>
                </a:rPr>
                <a:t>Treat the illness caused by microorganisms:</a:t>
              </a:r>
              <a:endParaRPr lang="en-GB" dirty="0">
                <a:solidFill>
                  <a:srgbClr val="1C1C1C"/>
                </a:solidFill>
              </a:endParaRPr>
            </a:p>
          </p:txBody>
        </p:sp>
      </p:grpSp>
      <p:grpSp>
        <p:nvGrpSpPr>
          <p:cNvPr id="51" name="Group 50">
            <a:extLst>
              <a:ext uri="{FF2B5EF4-FFF2-40B4-BE49-F238E27FC236}">
                <a16:creationId xmlns:a16="http://schemas.microsoft.com/office/drawing/2014/main" id="{96C500E9-4A26-4125-B1BA-935E02A4306E}"/>
              </a:ext>
            </a:extLst>
          </p:cNvPr>
          <p:cNvGrpSpPr/>
          <p:nvPr/>
        </p:nvGrpSpPr>
        <p:grpSpPr>
          <a:xfrm>
            <a:off x="585345" y="3948743"/>
            <a:ext cx="5307579" cy="476194"/>
            <a:chOff x="708205" y="2194556"/>
            <a:chExt cx="6787969" cy="811866"/>
          </a:xfrm>
        </p:grpSpPr>
        <p:grpSp>
          <p:nvGrpSpPr>
            <p:cNvPr id="52" name="Group 51">
              <a:extLst>
                <a:ext uri="{FF2B5EF4-FFF2-40B4-BE49-F238E27FC236}">
                  <a16:creationId xmlns:a16="http://schemas.microsoft.com/office/drawing/2014/main" id="{564E3C8E-2C03-45D9-9C57-DB56BB667712}"/>
                </a:ext>
              </a:extLst>
            </p:cNvPr>
            <p:cNvGrpSpPr/>
            <p:nvPr/>
          </p:nvGrpSpPr>
          <p:grpSpPr>
            <a:xfrm>
              <a:off x="708205" y="2194556"/>
              <a:ext cx="6787969" cy="811866"/>
              <a:chOff x="708205" y="1584959"/>
              <a:chExt cx="6787969" cy="811866"/>
            </a:xfrm>
          </p:grpSpPr>
          <p:sp>
            <p:nvSpPr>
              <p:cNvPr id="54" name="Rectangle 53">
                <a:extLst>
                  <a:ext uri="{FF2B5EF4-FFF2-40B4-BE49-F238E27FC236}">
                    <a16:creationId xmlns:a16="http://schemas.microsoft.com/office/drawing/2014/main" id="{47A9DBA1-773D-43D7-932E-110AB1A545BD}"/>
                  </a:ext>
                </a:extLst>
              </p:cNvPr>
              <p:cNvSpPr/>
              <p:nvPr/>
            </p:nvSpPr>
            <p:spPr>
              <a:xfrm>
                <a:off x="755651" y="1584959"/>
                <a:ext cx="6740523" cy="811866"/>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55" name="Rectangle 54">
                <a:extLst>
                  <a:ext uri="{FF2B5EF4-FFF2-40B4-BE49-F238E27FC236}">
                    <a16:creationId xmlns:a16="http://schemas.microsoft.com/office/drawing/2014/main" id="{325955E4-5845-4093-912F-459D76BAC47A}"/>
                  </a:ext>
                </a:extLst>
              </p:cNvPr>
              <p:cNvSpPr/>
              <p:nvPr/>
            </p:nvSpPr>
            <p:spPr>
              <a:xfrm rot="2700000">
                <a:off x="708205" y="1940307"/>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53" name="TextBox 52">
              <a:extLst>
                <a:ext uri="{FF2B5EF4-FFF2-40B4-BE49-F238E27FC236}">
                  <a16:creationId xmlns:a16="http://schemas.microsoft.com/office/drawing/2014/main" id="{8A1A68D7-6469-4FDA-B63F-A554E11AF988}"/>
                </a:ext>
              </a:extLst>
            </p:cNvPr>
            <p:cNvSpPr txBox="1"/>
            <p:nvPr/>
          </p:nvSpPr>
          <p:spPr>
            <a:xfrm>
              <a:off x="896981" y="2238178"/>
              <a:ext cx="5683723" cy="720161"/>
            </a:xfrm>
            <a:prstGeom prst="rect">
              <a:avLst/>
            </a:prstGeom>
            <a:noFill/>
          </p:spPr>
          <p:txBody>
            <a:bodyPr wrap="square" lIns="0" tIns="72000" rIns="0" bIns="72000" rtlCol="0">
              <a:spAutoFit/>
            </a:bodyPr>
            <a:lstStyle/>
            <a:p>
              <a:r>
                <a:rPr lang="en-GB" dirty="0" smtClean="0">
                  <a:solidFill>
                    <a:srgbClr val="1C1C1C"/>
                  </a:solidFill>
                </a:rPr>
                <a:t>Kill or stop the group of microorganisms:</a:t>
              </a:r>
              <a:endParaRPr lang="en-GB" dirty="0">
                <a:solidFill>
                  <a:srgbClr val="1C1C1C"/>
                </a:solidFill>
              </a:endParaRPr>
            </a:p>
          </p:txBody>
        </p:sp>
      </p:grpSp>
    </p:spTree>
    <p:extLst>
      <p:ext uri="{BB962C8B-B14F-4D97-AF65-F5344CB8AC3E}">
        <p14:creationId xmlns:p14="http://schemas.microsoft.com/office/powerpoint/2010/main" val="105111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750"/>
                                        <p:tgtEl>
                                          <p:spTgt spid="146"/>
                                        </p:tgtEl>
                                      </p:cBhvr>
                                    </p:animEffect>
                                    <p:anim calcmode="lin" valueType="num">
                                      <p:cBhvr>
                                        <p:cTn id="8" dur="750" fill="hold"/>
                                        <p:tgtEl>
                                          <p:spTgt spid="146"/>
                                        </p:tgtEl>
                                        <p:attrNameLst>
                                          <p:attrName>ppt_x</p:attrName>
                                        </p:attrNameLst>
                                      </p:cBhvr>
                                      <p:tavLst>
                                        <p:tav tm="0">
                                          <p:val>
                                            <p:strVal val="#ppt_x"/>
                                          </p:val>
                                        </p:tav>
                                        <p:tav tm="100000">
                                          <p:val>
                                            <p:strVal val="#ppt_x"/>
                                          </p:val>
                                        </p:tav>
                                      </p:tavLst>
                                    </p:anim>
                                    <p:anim calcmode="lin" valueType="num">
                                      <p:cBhvr>
                                        <p:cTn id="9" dur="750" fill="hold"/>
                                        <p:tgtEl>
                                          <p:spTgt spid="1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750"/>
                                        <p:tgtEl>
                                          <p:spTgt spid="46"/>
                                        </p:tgtEl>
                                      </p:cBhvr>
                                    </p:animEffect>
                                    <p:anim calcmode="lin" valueType="num">
                                      <p:cBhvr>
                                        <p:cTn id="15" dur="750" fill="hold"/>
                                        <p:tgtEl>
                                          <p:spTgt spid="46"/>
                                        </p:tgtEl>
                                        <p:attrNameLst>
                                          <p:attrName>ppt_x</p:attrName>
                                        </p:attrNameLst>
                                      </p:cBhvr>
                                      <p:tavLst>
                                        <p:tav tm="0">
                                          <p:val>
                                            <p:strVal val="#ppt_x"/>
                                          </p:val>
                                        </p:tav>
                                        <p:tav tm="100000">
                                          <p:val>
                                            <p:strVal val="#ppt_x"/>
                                          </p:val>
                                        </p:tav>
                                      </p:tavLst>
                                    </p:anim>
                                    <p:anim calcmode="lin" valueType="num">
                                      <p:cBhvr>
                                        <p:cTn id="16" dur="75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750"/>
                                        <p:tgtEl>
                                          <p:spTgt spid="51"/>
                                        </p:tgtEl>
                                      </p:cBhvr>
                                    </p:animEffect>
                                    <p:anim calcmode="lin" valueType="num">
                                      <p:cBhvr>
                                        <p:cTn id="22" dur="750" fill="hold"/>
                                        <p:tgtEl>
                                          <p:spTgt spid="51"/>
                                        </p:tgtEl>
                                        <p:attrNameLst>
                                          <p:attrName>ppt_x</p:attrName>
                                        </p:attrNameLst>
                                      </p:cBhvr>
                                      <p:tavLst>
                                        <p:tav tm="0">
                                          <p:val>
                                            <p:strVal val="#ppt_x"/>
                                          </p:val>
                                        </p:tav>
                                        <p:tav tm="100000">
                                          <p:val>
                                            <p:strVal val="#ppt_x"/>
                                          </p:val>
                                        </p:tav>
                                      </p:tavLst>
                                    </p:anim>
                                    <p:anim calcmode="lin" valueType="num">
                                      <p:cBhvr>
                                        <p:cTn id="23" dur="75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4"/>
                    </p:tgtEl>
                  </p:cond>
                </p:stCondLst>
                <p:endSync evt="end" delay="0">
                  <p:rtn val="all"/>
                </p:endSync>
                <p:childTnLst>
                  <p:par>
                    <p:cTn id="25" fill="hold">
                      <p:stCondLst>
                        <p:cond delay="0"/>
                      </p:stCondLst>
                      <p:childTnLst>
                        <p:par>
                          <p:cTn id="26" fill="hold">
                            <p:stCondLst>
                              <p:cond delay="0"/>
                            </p:stCondLst>
                            <p:childTnLst>
                              <p:par>
                                <p:cTn id="27" presetID="32" presetClass="emph" presetSubtype="0" fill="hold" nodeType="clickEffect">
                                  <p:stCondLst>
                                    <p:cond delay="0"/>
                                  </p:stCondLst>
                                  <p:childTnLst>
                                    <p:animRot by="120000">
                                      <p:cBhvr>
                                        <p:cTn id="28" dur="100" fill="hold">
                                          <p:stCondLst>
                                            <p:cond delay="0"/>
                                          </p:stCondLst>
                                        </p:cTn>
                                        <p:tgtEl>
                                          <p:spTgt spid="84"/>
                                        </p:tgtEl>
                                        <p:attrNameLst>
                                          <p:attrName>r</p:attrName>
                                        </p:attrNameLst>
                                      </p:cBhvr>
                                    </p:animRot>
                                    <p:animRot by="-240000">
                                      <p:cBhvr>
                                        <p:cTn id="29" dur="200" fill="hold">
                                          <p:stCondLst>
                                            <p:cond delay="200"/>
                                          </p:stCondLst>
                                        </p:cTn>
                                        <p:tgtEl>
                                          <p:spTgt spid="84"/>
                                        </p:tgtEl>
                                        <p:attrNameLst>
                                          <p:attrName>r</p:attrName>
                                        </p:attrNameLst>
                                      </p:cBhvr>
                                    </p:animRot>
                                    <p:animRot by="240000">
                                      <p:cBhvr>
                                        <p:cTn id="30" dur="200" fill="hold">
                                          <p:stCondLst>
                                            <p:cond delay="400"/>
                                          </p:stCondLst>
                                        </p:cTn>
                                        <p:tgtEl>
                                          <p:spTgt spid="84"/>
                                        </p:tgtEl>
                                        <p:attrNameLst>
                                          <p:attrName>r</p:attrName>
                                        </p:attrNameLst>
                                      </p:cBhvr>
                                    </p:animRot>
                                    <p:animRot by="-240000">
                                      <p:cBhvr>
                                        <p:cTn id="31" dur="200" fill="hold">
                                          <p:stCondLst>
                                            <p:cond delay="600"/>
                                          </p:stCondLst>
                                        </p:cTn>
                                        <p:tgtEl>
                                          <p:spTgt spid="84"/>
                                        </p:tgtEl>
                                        <p:attrNameLst>
                                          <p:attrName>r</p:attrName>
                                        </p:attrNameLst>
                                      </p:cBhvr>
                                    </p:animRot>
                                    <p:animRot by="120000">
                                      <p:cBhvr>
                                        <p:cTn id="32" dur="200" fill="hold">
                                          <p:stCondLst>
                                            <p:cond delay="800"/>
                                          </p:stCondLst>
                                        </p:cTn>
                                        <p:tgtEl>
                                          <p:spTgt spid="84"/>
                                        </p:tgtEl>
                                        <p:attrNameLst>
                                          <p:attrName>r</p:attrName>
                                        </p:attrNameLst>
                                      </p:cBhvr>
                                    </p:animRot>
                                  </p:childTnLst>
                                </p:cTn>
                              </p:par>
                            </p:childTnLst>
                          </p:cTn>
                        </p:par>
                        <p:par>
                          <p:cTn id="33" fill="hold">
                            <p:stCondLst>
                              <p:cond delay="1000"/>
                            </p:stCondLst>
                            <p:childTnLst>
                              <p:par>
                                <p:cTn id="34" presetID="9" presetClass="emph" presetSubtype="0" nodeType="afterEffect">
                                  <p:stCondLst>
                                    <p:cond delay="0"/>
                                  </p:stCondLst>
                                  <p:childTnLst>
                                    <p:set>
                                      <p:cBhvr>
                                        <p:cTn id="35" dur="indefinite"/>
                                        <p:tgtEl>
                                          <p:spTgt spid="84"/>
                                        </p:tgtEl>
                                        <p:attrNameLst>
                                          <p:attrName>style.opacity</p:attrName>
                                        </p:attrNameLst>
                                      </p:cBhvr>
                                      <p:to>
                                        <p:strVal val="0.5"/>
                                      </p:to>
                                    </p:set>
                                    <p:animEffect filter="image" prLst="opacity: 0.5">
                                      <p:cBhvr rctx="IE">
                                        <p:cTn id="36" dur="indefinite"/>
                                        <p:tgtEl>
                                          <p:spTgt spid="84"/>
                                        </p:tgtEl>
                                      </p:cBhvr>
                                    </p:animEffect>
                                  </p:childTnLst>
                                </p:cTn>
                              </p:par>
                            </p:childTnLst>
                          </p:cTn>
                        </p:par>
                      </p:childTnLst>
                    </p:cTn>
                  </p:par>
                </p:childTnLst>
              </p:cTn>
              <p:nextCondLst>
                <p:cond evt="onClick" delay="0">
                  <p:tgtEl>
                    <p:spTgt spid="84"/>
                  </p:tgtEl>
                </p:cond>
              </p:nextCondLst>
            </p:seq>
            <p:seq concurrent="1" nextAc="seek">
              <p:cTn id="37" restart="whenNotActive" fill="hold" evtFilter="cancelBubble" nodeType="interactiveSeq">
                <p:stCondLst>
                  <p:cond evt="onClick" delay="0">
                    <p:tgtEl>
                      <p:spTgt spid="151"/>
                    </p:tgtEl>
                  </p:cond>
                </p:stCondLst>
                <p:endSync evt="end" delay="0">
                  <p:rtn val="all"/>
                </p:endSync>
                <p:childTnLst>
                  <p:par>
                    <p:cTn id="38" fill="hold">
                      <p:stCondLst>
                        <p:cond delay="0"/>
                      </p:stCondLst>
                      <p:childTnLst>
                        <p:par>
                          <p:cTn id="39" fill="hold">
                            <p:stCondLst>
                              <p:cond delay="0"/>
                            </p:stCondLst>
                            <p:childTnLst>
                              <p:par>
                                <p:cTn id="40" presetID="32" presetClass="emph" presetSubtype="0" fill="hold" nodeType="clickEffect">
                                  <p:stCondLst>
                                    <p:cond delay="0"/>
                                  </p:stCondLst>
                                  <p:childTnLst>
                                    <p:animRot by="120000">
                                      <p:cBhvr>
                                        <p:cTn id="41" dur="100" fill="hold">
                                          <p:stCondLst>
                                            <p:cond delay="0"/>
                                          </p:stCondLst>
                                        </p:cTn>
                                        <p:tgtEl>
                                          <p:spTgt spid="151"/>
                                        </p:tgtEl>
                                        <p:attrNameLst>
                                          <p:attrName>r</p:attrName>
                                        </p:attrNameLst>
                                      </p:cBhvr>
                                    </p:animRot>
                                    <p:animRot by="-240000">
                                      <p:cBhvr>
                                        <p:cTn id="42" dur="200" fill="hold">
                                          <p:stCondLst>
                                            <p:cond delay="200"/>
                                          </p:stCondLst>
                                        </p:cTn>
                                        <p:tgtEl>
                                          <p:spTgt spid="151"/>
                                        </p:tgtEl>
                                        <p:attrNameLst>
                                          <p:attrName>r</p:attrName>
                                        </p:attrNameLst>
                                      </p:cBhvr>
                                    </p:animRot>
                                    <p:animRot by="240000">
                                      <p:cBhvr>
                                        <p:cTn id="43" dur="200" fill="hold">
                                          <p:stCondLst>
                                            <p:cond delay="400"/>
                                          </p:stCondLst>
                                        </p:cTn>
                                        <p:tgtEl>
                                          <p:spTgt spid="151"/>
                                        </p:tgtEl>
                                        <p:attrNameLst>
                                          <p:attrName>r</p:attrName>
                                        </p:attrNameLst>
                                      </p:cBhvr>
                                    </p:animRot>
                                    <p:animRot by="-240000">
                                      <p:cBhvr>
                                        <p:cTn id="44" dur="200" fill="hold">
                                          <p:stCondLst>
                                            <p:cond delay="600"/>
                                          </p:stCondLst>
                                        </p:cTn>
                                        <p:tgtEl>
                                          <p:spTgt spid="151"/>
                                        </p:tgtEl>
                                        <p:attrNameLst>
                                          <p:attrName>r</p:attrName>
                                        </p:attrNameLst>
                                      </p:cBhvr>
                                    </p:animRot>
                                    <p:animRot by="120000">
                                      <p:cBhvr>
                                        <p:cTn id="45" dur="200" fill="hold">
                                          <p:stCondLst>
                                            <p:cond delay="800"/>
                                          </p:stCondLst>
                                        </p:cTn>
                                        <p:tgtEl>
                                          <p:spTgt spid="151"/>
                                        </p:tgtEl>
                                        <p:attrNameLst>
                                          <p:attrName>r</p:attrName>
                                        </p:attrNameLst>
                                      </p:cBhvr>
                                    </p:animRot>
                                  </p:childTnLst>
                                </p:cTn>
                              </p:par>
                            </p:childTnLst>
                          </p:cTn>
                        </p:par>
                        <p:par>
                          <p:cTn id="46" fill="hold">
                            <p:stCondLst>
                              <p:cond delay="1000"/>
                            </p:stCondLst>
                            <p:childTnLst>
                              <p:par>
                                <p:cTn id="47" presetID="9" presetClass="emph" presetSubtype="0" nodeType="afterEffect">
                                  <p:stCondLst>
                                    <p:cond delay="0"/>
                                  </p:stCondLst>
                                  <p:childTnLst>
                                    <p:set>
                                      <p:cBhvr>
                                        <p:cTn id="48" dur="indefinite"/>
                                        <p:tgtEl>
                                          <p:spTgt spid="151"/>
                                        </p:tgtEl>
                                        <p:attrNameLst>
                                          <p:attrName>style.opacity</p:attrName>
                                        </p:attrNameLst>
                                      </p:cBhvr>
                                      <p:to>
                                        <p:strVal val="0.5"/>
                                      </p:to>
                                    </p:set>
                                    <p:animEffect filter="image" prLst="opacity: 0.5">
                                      <p:cBhvr rctx="IE">
                                        <p:cTn id="49" dur="indefinite"/>
                                        <p:tgtEl>
                                          <p:spTgt spid="151"/>
                                        </p:tgtEl>
                                      </p:cBhvr>
                                    </p:animEffect>
                                  </p:childTnLst>
                                </p:cTn>
                              </p:par>
                            </p:childTnLst>
                          </p:cTn>
                        </p:par>
                      </p:childTnLst>
                    </p:cTn>
                  </p:par>
                </p:childTnLst>
              </p:cTn>
              <p:nextCondLst>
                <p:cond evt="onClick" delay="0">
                  <p:tgtEl>
                    <p:spTgt spid="15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Alexander Fleming</a:t>
            </a:r>
          </a:p>
        </p:txBody>
      </p:sp>
      <p:grpSp>
        <p:nvGrpSpPr>
          <p:cNvPr id="4" name="Group 3">
            <a:extLst>
              <a:ext uri="{FF2B5EF4-FFF2-40B4-BE49-F238E27FC236}">
                <a16:creationId xmlns:a16="http://schemas.microsoft.com/office/drawing/2014/main" id="{6BFA1511-CD80-43BA-BB37-8374228F7C6A}"/>
              </a:ext>
            </a:extLst>
          </p:cNvPr>
          <p:cNvGrpSpPr/>
          <p:nvPr/>
        </p:nvGrpSpPr>
        <p:grpSpPr>
          <a:xfrm>
            <a:off x="708205" y="1578910"/>
            <a:ext cx="7680145" cy="811865"/>
            <a:chOff x="708205" y="2194556"/>
            <a:chExt cx="7680145" cy="811865"/>
          </a:xfrm>
        </p:grpSpPr>
        <p:grpSp>
          <p:nvGrpSpPr>
            <p:cNvPr id="5" name="Group 4">
              <a:extLst>
                <a:ext uri="{FF2B5EF4-FFF2-40B4-BE49-F238E27FC236}">
                  <a16:creationId xmlns:a16="http://schemas.microsoft.com/office/drawing/2014/main" id="{34EA961D-AFDC-4446-9F62-93EEEF7C0510}"/>
                </a:ext>
              </a:extLst>
            </p:cNvPr>
            <p:cNvGrpSpPr/>
            <p:nvPr/>
          </p:nvGrpSpPr>
          <p:grpSpPr>
            <a:xfrm>
              <a:off x="708205" y="2194556"/>
              <a:ext cx="7680145" cy="811865"/>
              <a:chOff x="708205" y="1584959"/>
              <a:chExt cx="7680145" cy="811865"/>
            </a:xfrm>
          </p:grpSpPr>
          <p:sp>
            <p:nvSpPr>
              <p:cNvPr id="7" name="Rectangle 6">
                <a:extLst>
                  <a:ext uri="{FF2B5EF4-FFF2-40B4-BE49-F238E27FC236}">
                    <a16:creationId xmlns:a16="http://schemas.microsoft.com/office/drawing/2014/main" id="{5CC4DBC6-E7C0-48CC-A5B6-9304A5D26698}"/>
                  </a:ext>
                </a:extLst>
              </p:cNvPr>
              <p:cNvSpPr/>
              <p:nvPr/>
            </p:nvSpPr>
            <p:spPr>
              <a:xfrm>
                <a:off x="755651" y="1584959"/>
                <a:ext cx="7632699" cy="811865"/>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8" name="Rectangle 7">
                <a:extLst>
                  <a:ext uri="{FF2B5EF4-FFF2-40B4-BE49-F238E27FC236}">
                    <a16:creationId xmlns:a16="http://schemas.microsoft.com/office/drawing/2014/main" id="{CAFA9B78-7B4E-4FAB-B536-6CFBCD676F92}"/>
                  </a:ext>
                </a:extLst>
              </p:cNvPr>
              <p:cNvSpPr/>
              <p:nvPr/>
            </p:nvSpPr>
            <p:spPr>
              <a:xfrm rot="2700000">
                <a:off x="708205" y="1948454"/>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6" name="TextBox 5">
              <a:extLst>
                <a:ext uri="{FF2B5EF4-FFF2-40B4-BE49-F238E27FC236}">
                  <a16:creationId xmlns:a16="http://schemas.microsoft.com/office/drawing/2014/main" id="{4E9FF12E-21DD-46CE-B60C-86402E878302}"/>
                </a:ext>
              </a:extLst>
            </p:cNvPr>
            <p:cNvSpPr txBox="1"/>
            <p:nvPr/>
          </p:nvSpPr>
          <p:spPr>
            <a:xfrm>
              <a:off x="896982" y="2238178"/>
              <a:ext cx="7408818" cy="699404"/>
            </a:xfrm>
            <a:prstGeom prst="rect">
              <a:avLst/>
            </a:prstGeom>
            <a:noFill/>
          </p:spPr>
          <p:txBody>
            <a:bodyPr wrap="square" lIns="0" tIns="72000" rIns="0" bIns="72000" rtlCol="0">
              <a:spAutoFit/>
            </a:bodyPr>
            <a:lstStyle/>
            <a:p>
              <a:pPr lvl="0"/>
              <a:r>
                <a:rPr lang="en-GB" dirty="0">
                  <a:solidFill>
                    <a:srgbClr val="1C1C1C"/>
                  </a:solidFill>
                </a:rPr>
                <a:t>Alexander Fleming was a Scottish scientist who made an important breakthrough in the treatment of illnesses caused by bacteria.</a:t>
              </a:r>
            </a:p>
          </p:txBody>
        </p:sp>
      </p:grpSp>
      <p:grpSp>
        <p:nvGrpSpPr>
          <p:cNvPr id="108" name="Group 107">
            <a:extLst>
              <a:ext uri="{FF2B5EF4-FFF2-40B4-BE49-F238E27FC236}">
                <a16:creationId xmlns:a16="http://schemas.microsoft.com/office/drawing/2014/main" id="{3EF7A13A-5038-48ED-B847-9255D05488DC}"/>
              </a:ext>
            </a:extLst>
          </p:cNvPr>
          <p:cNvGrpSpPr/>
          <p:nvPr/>
        </p:nvGrpSpPr>
        <p:grpSpPr>
          <a:xfrm>
            <a:off x="708205" y="2607610"/>
            <a:ext cx="6578420" cy="821390"/>
            <a:chOff x="708205" y="2194556"/>
            <a:chExt cx="6578420" cy="821390"/>
          </a:xfrm>
        </p:grpSpPr>
        <p:grpSp>
          <p:nvGrpSpPr>
            <p:cNvPr id="116" name="Group 115">
              <a:extLst>
                <a:ext uri="{FF2B5EF4-FFF2-40B4-BE49-F238E27FC236}">
                  <a16:creationId xmlns:a16="http://schemas.microsoft.com/office/drawing/2014/main" id="{63DF487A-3DC9-48EE-A0B9-B0CC358A5656}"/>
                </a:ext>
              </a:extLst>
            </p:cNvPr>
            <p:cNvGrpSpPr/>
            <p:nvPr/>
          </p:nvGrpSpPr>
          <p:grpSpPr>
            <a:xfrm>
              <a:off x="708205" y="2194556"/>
              <a:ext cx="6578420" cy="821390"/>
              <a:chOff x="708205" y="1584959"/>
              <a:chExt cx="6578420" cy="821390"/>
            </a:xfrm>
          </p:grpSpPr>
          <p:sp>
            <p:nvSpPr>
              <p:cNvPr id="132" name="Rectangle 131">
                <a:extLst>
                  <a:ext uri="{FF2B5EF4-FFF2-40B4-BE49-F238E27FC236}">
                    <a16:creationId xmlns:a16="http://schemas.microsoft.com/office/drawing/2014/main" id="{93FE9E6E-08A1-499A-A267-544EEEF0BD94}"/>
                  </a:ext>
                </a:extLst>
              </p:cNvPr>
              <p:cNvSpPr/>
              <p:nvPr/>
            </p:nvSpPr>
            <p:spPr>
              <a:xfrm>
                <a:off x="755651" y="1584959"/>
                <a:ext cx="6530974" cy="821390"/>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140" name="Rectangle 139">
                <a:extLst>
                  <a:ext uri="{FF2B5EF4-FFF2-40B4-BE49-F238E27FC236}">
                    <a16:creationId xmlns:a16="http://schemas.microsoft.com/office/drawing/2014/main" id="{D0103AE9-A53A-48A4-A6B5-569434E1660A}"/>
                  </a:ext>
                </a:extLst>
              </p:cNvPr>
              <p:cNvSpPr/>
              <p:nvPr/>
            </p:nvSpPr>
            <p:spPr>
              <a:xfrm rot="2700000">
                <a:off x="708205" y="1948454"/>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124" name="TextBox 123">
              <a:extLst>
                <a:ext uri="{FF2B5EF4-FFF2-40B4-BE49-F238E27FC236}">
                  <a16:creationId xmlns:a16="http://schemas.microsoft.com/office/drawing/2014/main" id="{767704C1-47A7-427B-BF51-51B4317C15C5}"/>
                </a:ext>
              </a:extLst>
            </p:cNvPr>
            <p:cNvSpPr txBox="1"/>
            <p:nvPr/>
          </p:nvSpPr>
          <p:spPr>
            <a:xfrm>
              <a:off x="896983" y="2257228"/>
              <a:ext cx="5265692" cy="699404"/>
            </a:xfrm>
            <a:prstGeom prst="rect">
              <a:avLst/>
            </a:prstGeom>
            <a:noFill/>
          </p:spPr>
          <p:txBody>
            <a:bodyPr wrap="square" lIns="0" tIns="72000" rIns="0" bIns="72000" rtlCol="0">
              <a:spAutoFit/>
            </a:bodyPr>
            <a:lstStyle/>
            <a:p>
              <a:pPr lvl="0"/>
              <a:r>
                <a:rPr lang="en-GB" dirty="0">
                  <a:solidFill>
                    <a:srgbClr val="1C1C1C"/>
                  </a:solidFill>
                </a:rPr>
                <a:t>He was born in 1881 and grew up in his family home in Scotland.</a:t>
              </a:r>
            </a:p>
          </p:txBody>
        </p:sp>
      </p:grpSp>
      <p:grpSp>
        <p:nvGrpSpPr>
          <p:cNvPr id="55" name="Group 54">
            <a:extLst>
              <a:ext uri="{FF2B5EF4-FFF2-40B4-BE49-F238E27FC236}">
                <a16:creationId xmlns:a16="http://schemas.microsoft.com/office/drawing/2014/main" id="{A0505828-BD39-4A33-870C-EE13667551B1}"/>
              </a:ext>
            </a:extLst>
          </p:cNvPr>
          <p:cNvGrpSpPr/>
          <p:nvPr/>
        </p:nvGrpSpPr>
        <p:grpSpPr>
          <a:xfrm>
            <a:off x="708205" y="3664884"/>
            <a:ext cx="6578420" cy="1383365"/>
            <a:chOff x="708205" y="2194555"/>
            <a:chExt cx="6578420" cy="1383365"/>
          </a:xfrm>
        </p:grpSpPr>
        <p:grpSp>
          <p:nvGrpSpPr>
            <p:cNvPr id="56" name="Group 55">
              <a:extLst>
                <a:ext uri="{FF2B5EF4-FFF2-40B4-BE49-F238E27FC236}">
                  <a16:creationId xmlns:a16="http://schemas.microsoft.com/office/drawing/2014/main" id="{8322E57A-A6F1-4C1F-8249-C73A66D6F1EE}"/>
                </a:ext>
              </a:extLst>
            </p:cNvPr>
            <p:cNvGrpSpPr/>
            <p:nvPr/>
          </p:nvGrpSpPr>
          <p:grpSpPr>
            <a:xfrm>
              <a:off x="708205" y="2194555"/>
              <a:ext cx="6578420" cy="1383365"/>
              <a:chOff x="708205" y="1584958"/>
              <a:chExt cx="6578420" cy="1383365"/>
            </a:xfrm>
          </p:grpSpPr>
          <p:sp>
            <p:nvSpPr>
              <p:cNvPr id="58" name="Rectangle 57">
                <a:extLst>
                  <a:ext uri="{FF2B5EF4-FFF2-40B4-BE49-F238E27FC236}">
                    <a16:creationId xmlns:a16="http://schemas.microsoft.com/office/drawing/2014/main" id="{88F14747-E3C6-45BB-BC39-668EB0821943}"/>
                  </a:ext>
                </a:extLst>
              </p:cNvPr>
              <p:cNvSpPr/>
              <p:nvPr/>
            </p:nvSpPr>
            <p:spPr>
              <a:xfrm>
                <a:off x="755651" y="1584958"/>
                <a:ext cx="6530974" cy="1383365"/>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59" name="Rectangle 58">
                <a:extLst>
                  <a:ext uri="{FF2B5EF4-FFF2-40B4-BE49-F238E27FC236}">
                    <a16:creationId xmlns:a16="http://schemas.microsoft.com/office/drawing/2014/main" id="{3607598F-D2AA-48F2-B9E7-FC79D9D99292}"/>
                  </a:ext>
                </a:extLst>
              </p:cNvPr>
              <p:cNvSpPr/>
              <p:nvPr/>
            </p:nvSpPr>
            <p:spPr>
              <a:xfrm rot="2700000">
                <a:off x="708205" y="2234204"/>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57" name="TextBox 56">
              <a:extLst>
                <a:ext uri="{FF2B5EF4-FFF2-40B4-BE49-F238E27FC236}">
                  <a16:creationId xmlns:a16="http://schemas.microsoft.com/office/drawing/2014/main" id="{EA00B046-A70F-4596-A2F0-6A57590F7EF4}"/>
                </a:ext>
              </a:extLst>
            </p:cNvPr>
            <p:cNvSpPr txBox="1"/>
            <p:nvPr/>
          </p:nvSpPr>
          <p:spPr>
            <a:xfrm>
              <a:off x="896983" y="2257228"/>
              <a:ext cx="4875167" cy="1253402"/>
            </a:xfrm>
            <a:prstGeom prst="rect">
              <a:avLst/>
            </a:prstGeom>
            <a:noFill/>
          </p:spPr>
          <p:txBody>
            <a:bodyPr wrap="square" lIns="0" tIns="72000" rIns="0" bIns="72000" rtlCol="0">
              <a:spAutoFit/>
            </a:bodyPr>
            <a:lstStyle/>
            <a:p>
              <a:pPr lvl="0"/>
              <a:r>
                <a:rPr lang="en-GB" dirty="0">
                  <a:solidFill>
                    <a:srgbClr val="1C1C1C"/>
                  </a:solidFill>
                </a:rPr>
                <a:t>At the age of 20, Fleming began a medical degree at St Mary’s Hospital Medical School in Paddington, London. Fleming’s brother Tom was also a doctor.</a:t>
              </a:r>
            </a:p>
          </p:txBody>
        </p:sp>
      </p:grpSp>
      <p:pic>
        <p:nvPicPr>
          <p:cNvPr id="9" name="Picture 8">
            <a:extLst>
              <a:ext uri="{FF2B5EF4-FFF2-40B4-BE49-F238E27FC236}">
                <a16:creationId xmlns:a16="http://schemas.microsoft.com/office/drawing/2014/main" id="{057BDCE1-8EF9-45FD-AEC9-53E3597DCB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5904" y="2571750"/>
            <a:ext cx="4899610" cy="4286249"/>
          </a:xfrm>
          <a:prstGeom prst="rect">
            <a:avLst/>
          </a:prstGeom>
        </p:spPr>
      </p:pic>
    </p:spTree>
    <p:extLst>
      <p:ext uri="{BB962C8B-B14F-4D97-AF65-F5344CB8AC3E}">
        <p14:creationId xmlns:p14="http://schemas.microsoft.com/office/powerpoint/2010/main" val="239794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anim calcmode="lin" valueType="num">
                                      <p:cBhvr>
                                        <p:cTn id="8" dur="500" fill="hold"/>
                                        <p:tgtEl>
                                          <p:spTgt spid="108"/>
                                        </p:tgtEl>
                                        <p:attrNameLst>
                                          <p:attrName>ppt_x</p:attrName>
                                        </p:attrNameLst>
                                      </p:cBhvr>
                                      <p:tavLst>
                                        <p:tav tm="0">
                                          <p:val>
                                            <p:strVal val="#ppt_x"/>
                                          </p:val>
                                        </p:tav>
                                        <p:tav tm="100000">
                                          <p:val>
                                            <p:strVal val="#ppt_x"/>
                                          </p:val>
                                        </p:tav>
                                      </p:tavLst>
                                    </p:anim>
                                    <p:anim calcmode="lin" valueType="num">
                                      <p:cBhvr>
                                        <p:cTn id="9" dur="500" fill="hold"/>
                                        <p:tgtEl>
                                          <p:spTgt spid="10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fade">
                                      <p:cBhvr>
                                        <p:cTn id="14" dur="500"/>
                                        <p:tgtEl>
                                          <p:spTgt spid="55"/>
                                        </p:tgtEl>
                                      </p:cBhvr>
                                    </p:animEffect>
                                    <p:anim calcmode="lin" valueType="num">
                                      <p:cBhvr>
                                        <p:cTn id="15" dur="500" fill="hold"/>
                                        <p:tgtEl>
                                          <p:spTgt spid="55"/>
                                        </p:tgtEl>
                                        <p:attrNameLst>
                                          <p:attrName>ppt_x</p:attrName>
                                        </p:attrNameLst>
                                      </p:cBhvr>
                                      <p:tavLst>
                                        <p:tav tm="0">
                                          <p:val>
                                            <p:strVal val="#ppt_x"/>
                                          </p:val>
                                        </p:tav>
                                        <p:tav tm="100000">
                                          <p:val>
                                            <p:strVal val="#ppt_x"/>
                                          </p:val>
                                        </p:tav>
                                      </p:tavLst>
                                    </p:anim>
                                    <p:anim calcmode="lin" valueType="num">
                                      <p:cBhvr>
                                        <p:cTn id="16" dur="5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55"/>
                                        </p:tgtEl>
                                      </p:cBhvr>
                                    </p:animEffect>
                                    <p:set>
                                      <p:cBhvr>
                                        <p:cTn id="21" dur="1" fill="hold">
                                          <p:stCondLst>
                                            <p:cond delay="499"/>
                                          </p:stCondLst>
                                        </p:cTn>
                                        <p:tgtEl>
                                          <p:spTgt spid="55"/>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08"/>
                                        </p:tgtEl>
                                      </p:cBhvr>
                                    </p:animEffect>
                                    <p:set>
                                      <p:cBhvr>
                                        <p:cTn id="24" dur="1" fill="hold">
                                          <p:stCondLst>
                                            <p:cond delay="499"/>
                                          </p:stCondLst>
                                        </p:cTn>
                                        <p:tgtEl>
                                          <p:spTgt spid="108"/>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Alexander Fleming</a:t>
            </a:r>
          </a:p>
        </p:txBody>
      </p:sp>
      <p:grpSp>
        <p:nvGrpSpPr>
          <p:cNvPr id="63" name="Group 62">
            <a:extLst>
              <a:ext uri="{FF2B5EF4-FFF2-40B4-BE49-F238E27FC236}">
                <a16:creationId xmlns:a16="http://schemas.microsoft.com/office/drawing/2014/main" id="{FB2F2ECE-3A5D-447E-B37F-30E7CAF905A2}"/>
              </a:ext>
            </a:extLst>
          </p:cNvPr>
          <p:cNvGrpSpPr/>
          <p:nvPr/>
        </p:nvGrpSpPr>
        <p:grpSpPr>
          <a:xfrm>
            <a:off x="708205" y="1585260"/>
            <a:ext cx="5082995" cy="2167590"/>
            <a:chOff x="708205" y="2194556"/>
            <a:chExt cx="5082995" cy="2167590"/>
          </a:xfrm>
        </p:grpSpPr>
        <p:grpSp>
          <p:nvGrpSpPr>
            <p:cNvPr id="64" name="Group 63">
              <a:extLst>
                <a:ext uri="{FF2B5EF4-FFF2-40B4-BE49-F238E27FC236}">
                  <a16:creationId xmlns:a16="http://schemas.microsoft.com/office/drawing/2014/main" id="{3C091265-D964-4969-9565-73FA224996EC}"/>
                </a:ext>
              </a:extLst>
            </p:cNvPr>
            <p:cNvGrpSpPr/>
            <p:nvPr/>
          </p:nvGrpSpPr>
          <p:grpSpPr>
            <a:xfrm>
              <a:off x="708205" y="2194556"/>
              <a:ext cx="5082995" cy="2167590"/>
              <a:chOff x="708205" y="1584959"/>
              <a:chExt cx="5082995" cy="2167590"/>
            </a:xfrm>
          </p:grpSpPr>
          <p:sp>
            <p:nvSpPr>
              <p:cNvPr id="66" name="Rectangle 65">
                <a:extLst>
                  <a:ext uri="{FF2B5EF4-FFF2-40B4-BE49-F238E27FC236}">
                    <a16:creationId xmlns:a16="http://schemas.microsoft.com/office/drawing/2014/main" id="{E05E0FEB-7ED3-462A-A578-0DFF4994BB51}"/>
                  </a:ext>
                </a:extLst>
              </p:cNvPr>
              <p:cNvSpPr/>
              <p:nvPr/>
            </p:nvSpPr>
            <p:spPr>
              <a:xfrm>
                <a:off x="755651" y="1584959"/>
                <a:ext cx="5035549" cy="2167590"/>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67" name="Rectangle 66">
                <a:extLst>
                  <a:ext uri="{FF2B5EF4-FFF2-40B4-BE49-F238E27FC236}">
                    <a16:creationId xmlns:a16="http://schemas.microsoft.com/office/drawing/2014/main" id="{E9B49218-4D09-4996-9803-634514306EEB}"/>
                  </a:ext>
                </a:extLst>
              </p:cNvPr>
              <p:cNvSpPr/>
              <p:nvPr/>
            </p:nvSpPr>
            <p:spPr>
              <a:xfrm rot="2700000">
                <a:off x="708205" y="2615204"/>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65" name="TextBox 64">
              <a:extLst>
                <a:ext uri="{FF2B5EF4-FFF2-40B4-BE49-F238E27FC236}">
                  <a16:creationId xmlns:a16="http://schemas.microsoft.com/office/drawing/2014/main" id="{5EFAEC4D-A8E5-4F37-A419-7C23D86233E0}"/>
                </a:ext>
              </a:extLst>
            </p:cNvPr>
            <p:cNvSpPr txBox="1"/>
            <p:nvPr/>
          </p:nvSpPr>
          <p:spPr>
            <a:xfrm>
              <a:off x="896983" y="2238178"/>
              <a:ext cx="4189368" cy="2084399"/>
            </a:xfrm>
            <a:prstGeom prst="rect">
              <a:avLst/>
            </a:prstGeom>
            <a:noFill/>
          </p:spPr>
          <p:txBody>
            <a:bodyPr wrap="square" lIns="0" tIns="72000" rIns="0" bIns="72000" rtlCol="0">
              <a:spAutoFit/>
            </a:bodyPr>
            <a:lstStyle/>
            <a:p>
              <a:pPr lvl="0"/>
              <a:r>
                <a:rPr lang="en-GB" dirty="0">
                  <a:solidFill>
                    <a:srgbClr val="1C1C1C"/>
                  </a:solidFill>
                </a:rPr>
                <a:t>During the First World War, Fleming served as a captain in the Royal Army Medical Corps. He worked in battlefield hospitals on the Western Front in France throughout the war. Fleming witnessed the deaths of many soldiers from infected wounds.</a:t>
              </a:r>
            </a:p>
          </p:txBody>
        </p:sp>
      </p:grpSp>
      <p:grpSp>
        <p:nvGrpSpPr>
          <p:cNvPr id="68" name="Group 67">
            <a:extLst>
              <a:ext uri="{FF2B5EF4-FFF2-40B4-BE49-F238E27FC236}">
                <a16:creationId xmlns:a16="http://schemas.microsoft.com/office/drawing/2014/main" id="{6BA14302-3847-4510-BE24-73969BB65C41}"/>
              </a:ext>
            </a:extLst>
          </p:cNvPr>
          <p:cNvGrpSpPr/>
          <p:nvPr/>
        </p:nvGrpSpPr>
        <p:grpSpPr>
          <a:xfrm>
            <a:off x="708205" y="4006198"/>
            <a:ext cx="5082995" cy="1365902"/>
            <a:chOff x="708205" y="2194556"/>
            <a:chExt cx="5082995" cy="1365902"/>
          </a:xfrm>
        </p:grpSpPr>
        <p:grpSp>
          <p:nvGrpSpPr>
            <p:cNvPr id="69" name="Group 68">
              <a:extLst>
                <a:ext uri="{FF2B5EF4-FFF2-40B4-BE49-F238E27FC236}">
                  <a16:creationId xmlns:a16="http://schemas.microsoft.com/office/drawing/2014/main" id="{3211E1AB-F6C9-4AF6-874A-39CDC43097BF}"/>
                </a:ext>
              </a:extLst>
            </p:cNvPr>
            <p:cNvGrpSpPr/>
            <p:nvPr/>
          </p:nvGrpSpPr>
          <p:grpSpPr>
            <a:xfrm>
              <a:off x="708205" y="2194556"/>
              <a:ext cx="5082995" cy="1365902"/>
              <a:chOff x="708205" y="1584959"/>
              <a:chExt cx="5082995" cy="1365902"/>
            </a:xfrm>
          </p:grpSpPr>
          <p:sp>
            <p:nvSpPr>
              <p:cNvPr id="71" name="Rectangle 70">
                <a:extLst>
                  <a:ext uri="{FF2B5EF4-FFF2-40B4-BE49-F238E27FC236}">
                    <a16:creationId xmlns:a16="http://schemas.microsoft.com/office/drawing/2014/main" id="{5B107A75-1A0F-489F-BF17-719F802CC56D}"/>
                  </a:ext>
                </a:extLst>
              </p:cNvPr>
              <p:cNvSpPr/>
              <p:nvPr/>
            </p:nvSpPr>
            <p:spPr>
              <a:xfrm>
                <a:off x="755651" y="1584959"/>
                <a:ext cx="5035549" cy="1365902"/>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72" name="Rectangle 71">
                <a:extLst>
                  <a:ext uri="{FF2B5EF4-FFF2-40B4-BE49-F238E27FC236}">
                    <a16:creationId xmlns:a16="http://schemas.microsoft.com/office/drawing/2014/main" id="{1A6B7988-21C1-4520-8085-B8A2FE9356FB}"/>
                  </a:ext>
                </a:extLst>
              </p:cNvPr>
              <p:cNvSpPr/>
              <p:nvPr/>
            </p:nvSpPr>
            <p:spPr>
              <a:xfrm rot="2700000">
                <a:off x="708205" y="2234204"/>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70" name="TextBox 69">
              <a:extLst>
                <a:ext uri="{FF2B5EF4-FFF2-40B4-BE49-F238E27FC236}">
                  <a16:creationId xmlns:a16="http://schemas.microsoft.com/office/drawing/2014/main" id="{BE50D185-7CE5-4758-948B-43B426AC79BD}"/>
                </a:ext>
              </a:extLst>
            </p:cNvPr>
            <p:cNvSpPr txBox="1"/>
            <p:nvPr/>
          </p:nvSpPr>
          <p:spPr>
            <a:xfrm>
              <a:off x="896984" y="2238178"/>
              <a:ext cx="3951242" cy="1253402"/>
            </a:xfrm>
            <a:prstGeom prst="rect">
              <a:avLst/>
            </a:prstGeom>
            <a:noFill/>
          </p:spPr>
          <p:txBody>
            <a:bodyPr wrap="square" lIns="0" tIns="72000" rIns="0" bIns="72000" rtlCol="0">
              <a:spAutoFit/>
            </a:bodyPr>
            <a:lstStyle/>
            <a:p>
              <a:pPr lvl="0"/>
              <a:r>
                <a:rPr lang="en-GB" dirty="0">
                  <a:solidFill>
                    <a:srgbClr val="1C1C1C"/>
                  </a:solidFill>
                </a:rPr>
                <a:t>After the war, his experiences led him to begin investigations to find an </a:t>
              </a:r>
              <a:br>
                <a:rPr lang="en-GB" dirty="0">
                  <a:solidFill>
                    <a:srgbClr val="1C1C1C"/>
                  </a:solidFill>
                </a:rPr>
              </a:br>
              <a:r>
                <a:rPr lang="en-GB" dirty="0">
                  <a:solidFill>
                    <a:srgbClr val="1C1C1C"/>
                  </a:solidFill>
                </a:rPr>
                <a:t>antibacterial medicine that could treat infections.</a:t>
              </a:r>
            </a:p>
          </p:txBody>
        </p:sp>
      </p:grpSp>
      <p:pic>
        <p:nvPicPr>
          <p:cNvPr id="62" name="Picture 4">
            <a:extLst>
              <a:ext uri="{FF2B5EF4-FFF2-40B4-BE49-F238E27FC236}">
                <a16:creationId xmlns:a16="http://schemas.microsoft.com/office/drawing/2014/main" id="{43E686FA-F26F-455A-8724-33025952D1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586" t="35964" r="36359" b="2229"/>
          <a:stretch/>
        </p:blipFill>
        <p:spPr bwMode="auto">
          <a:xfrm>
            <a:off x="5432128" y="1485900"/>
            <a:ext cx="2956222" cy="4521200"/>
          </a:xfrm>
          <a:prstGeom prst="rect">
            <a:avLst/>
          </a:prstGeom>
          <a:noFill/>
          <a:ln w="38100">
            <a:solidFill>
              <a:srgbClr val="7768AD"/>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68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anim calcmode="lin" valueType="num">
                                      <p:cBhvr>
                                        <p:cTn id="12" dur="500" fill="hold"/>
                                        <p:tgtEl>
                                          <p:spTgt spid="63"/>
                                        </p:tgtEl>
                                        <p:attrNameLst>
                                          <p:attrName>ppt_x</p:attrName>
                                        </p:attrNameLst>
                                      </p:cBhvr>
                                      <p:tavLst>
                                        <p:tav tm="0">
                                          <p:val>
                                            <p:strVal val="#ppt_x"/>
                                          </p:val>
                                        </p:tav>
                                        <p:tav tm="100000">
                                          <p:val>
                                            <p:strVal val="#ppt_x"/>
                                          </p:val>
                                        </p:tav>
                                      </p:tavLst>
                                    </p:anim>
                                    <p:anim calcmode="lin" valueType="num">
                                      <p:cBhvr>
                                        <p:cTn id="13" dur="5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anim calcmode="lin" valueType="num">
                                      <p:cBhvr>
                                        <p:cTn id="19" dur="500" fill="hold"/>
                                        <p:tgtEl>
                                          <p:spTgt spid="68"/>
                                        </p:tgtEl>
                                        <p:attrNameLst>
                                          <p:attrName>ppt_x</p:attrName>
                                        </p:attrNameLst>
                                      </p:cBhvr>
                                      <p:tavLst>
                                        <p:tav tm="0">
                                          <p:val>
                                            <p:strVal val="#ppt_x"/>
                                          </p:val>
                                        </p:tav>
                                        <p:tav tm="100000">
                                          <p:val>
                                            <p:strVal val="#ppt_x"/>
                                          </p:val>
                                        </p:tav>
                                      </p:tavLst>
                                    </p:anim>
                                    <p:anim calcmode="lin" valueType="num">
                                      <p:cBhvr>
                                        <p:cTn id="20" dur="5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Fleming's Discovery</a:t>
            </a:r>
          </a:p>
        </p:txBody>
      </p:sp>
      <p:grpSp>
        <p:nvGrpSpPr>
          <p:cNvPr id="214" name="Group 213">
            <a:extLst>
              <a:ext uri="{FF2B5EF4-FFF2-40B4-BE49-F238E27FC236}">
                <a16:creationId xmlns:a16="http://schemas.microsoft.com/office/drawing/2014/main" id="{798BE01D-3DC0-4EFD-99A5-62C2CF017C88}"/>
              </a:ext>
            </a:extLst>
          </p:cNvPr>
          <p:cNvGrpSpPr/>
          <p:nvPr/>
        </p:nvGrpSpPr>
        <p:grpSpPr>
          <a:xfrm>
            <a:off x="708205" y="1493184"/>
            <a:ext cx="6826069" cy="1411941"/>
            <a:chOff x="708205" y="2194555"/>
            <a:chExt cx="6826069" cy="1411941"/>
          </a:xfrm>
        </p:grpSpPr>
        <p:grpSp>
          <p:nvGrpSpPr>
            <p:cNvPr id="215" name="Group 214">
              <a:extLst>
                <a:ext uri="{FF2B5EF4-FFF2-40B4-BE49-F238E27FC236}">
                  <a16:creationId xmlns:a16="http://schemas.microsoft.com/office/drawing/2014/main" id="{9799D6CD-784B-477C-8195-73C82E795A2D}"/>
                </a:ext>
              </a:extLst>
            </p:cNvPr>
            <p:cNvGrpSpPr/>
            <p:nvPr/>
          </p:nvGrpSpPr>
          <p:grpSpPr>
            <a:xfrm>
              <a:off x="708205" y="2194555"/>
              <a:ext cx="6826069" cy="1411941"/>
              <a:chOff x="708205" y="1584958"/>
              <a:chExt cx="6826069" cy="1411941"/>
            </a:xfrm>
          </p:grpSpPr>
          <p:sp>
            <p:nvSpPr>
              <p:cNvPr id="235" name="Rectangle 234">
                <a:extLst>
                  <a:ext uri="{FF2B5EF4-FFF2-40B4-BE49-F238E27FC236}">
                    <a16:creationId xmlns:a16="http://schemas.microsoft.com/office/drawing/2014/main" id="{D5144530-BDB5-4681-A50C-2EA2DA4605B6}"/>
                  </a:ext>
                </a:extLst>
              </p:cNvPr>
              <p:cNvSpPr/>
              <p:nvPr/>
            </p:nvSpPr>
            <p:spPr>
              <a:xfrm>
                <a:off x="755651" y="1584958"/>
                <a:ext cx="6778623" cy="141194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236" name="Rectangle 235">
                <a:extLst>
                  <a:ext uri="{FF2B5EF4-FFF2-40B4-BE49-F238E27FC236}">
                    <a16:creationId xmlns:a16="http://schemas.microsoft.com/office/drawing/2014/main" id="{3899C075-DABA-461B-812B-E4C796A1616A}"/>
                  </a:ext>
                </a:extLst>
              </p:cNvPr>
              <p:cNvSpPr/>
              <p:nvPr/>
            </p:nvSpPr>
            <p:spPr>
              <a:xfrm rot="2700000">
                <a:off x="708205" y="2235582"/>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216" name="TextBox 215">
              <a:extLst>
                <a:ext uri="{FF2B5EF4-FFF2-40B4-BE49-F238E27FC236}">
                  <a16:creationId xmlns:a16="http://schemas.microsoft.com/office/drawing/2014/main" id="{7078E18C-1153-4112-8FAA-648B15E32719}"/>
                </a:ext>
              </a:extLst>
            </p:cNvPr>
            <p:cNvSpPr txBox="1"/>
            <p:nvPr/>
          </p:nvSpPr>
          <p:spPr>
            <a:xfrm>
              <a:off x="896982" y="2257228"/>
              <a:ext cx="5862741" cy="1253402"/>
            </a:xfrm>
            <a:prstGeom prst="rect">
              <a:avLst/>
            </a:prstGeom>
            <a:noFill/>
          </p:spPr>
          <p:txBody>
            <a:bodyPr wrap="square" lIns="0" tIns="72000" rIns="0" bIns="72000" rtlCol="0">
              <a:spAutoFit/>
            </a:bodyPr>
            <a:lstStyle/>
            <a:p>
              <a:pPr lvl="0"/>
              <a:r>
                <a:rPr lang="en-GB" spc="-50" dirty="0">
                  <a:solidFill>
                    <a:srgbClr val="1C1C1C"/>
                  </a:solidFill>
                </a:rPr>
                <a:t>By 1928, Fleming had been investigating bacteria and </a:t>
              </a:r>
              <a:r>
                <a:rPr lang="en-GB" spc="-50" dirty="0" err="1">
                  <a:solidFill>
                    <a:srgbClr val="1C1C1C"/>
                  </a:solidFill>
                </a:rPr>
                <a:t>antibacterials</a:t>
              </a:r>
              <a:r>
                <a:rPr lang="en-GB" spc="-50" dirty="0">
                  <a:solidFill>
                    <a:srgbClr val="1C1C1C"/>
                  </a:solidFill>
                </a:rPr>
                <a:t> for several years. He had made some important discoveries, </a:t>
              </a:r>
              <a:r>
                <a:rPr lang="en-GB" spc="-50" dirty="0"/>
                <a:t>such as the discovery </a:t>
              </a:r>
              <a:r>
                <a:rPr lang="en-GB" spc="-50" dirty="0">
                  <a:solidFill>
                    <a:srgbClr val="1C1C1C"/>
                  </a:solidFill>
                </a:rPr>
                <a:t>of lysozyme, an enzyme (chemical) in the human body that fights bacteria.</a:t>
              </a:r>
            </a:p>
          </p:txBody>
        </p:sp>
      </p:grpSp>
      <p:grpSp>
        <p:nvGrpSpPr>
          <p:cNvPr id="237" name="Group 236">
            <a:extLst>
              <a:ext uri="{FF2B5EF4-FFF2-40B4-BE49-F238E27FC236}">
                <a16:creationId xmlns:a16="http://schemas.microsoft.com/office/drawing/2014/main" id="{0C80046C-84FD-4F8B-970F-6A594D00884D}"/>
              </a:ext>
            </a:extLst>
          </p:cNvPr>
          <p:cNvGrpSpPr/>
          <p:nvPr/>
        </p:nvGrpSpPr>
        <p:grpSpPr>
          <a:xfrm>
            <a:off x="708205" y="3131484"/>
            <a:ext cx="6768919" cy="1116666"/>
            <a:chOff x="708205" y="2194555"/>
            <a:chExt cx="6768919" cy="1116666"/>
          </a:xfrm>
        </p:grpSpPr>
        <p:grpSp>
          <p:nvGrpSpPr>
            <p:cNvPr id="238" name="Group 237">
              <a:extLst>
                <a:ext uri="{FF2B5EF4-FFF2-40B4-BE49-F238E27FC236}">
                  <a16:creationId xmlns:a16="http://schemas.microsoft.com/office/drawing/2014/main" id="{E0E82D5C-1B9C-4BED-86A6-C7E7AF238DA2}"/>
                </a:ext>
              </a:extLst>
            </p:cNvPr>
            <p:cNvGrpSpPr/>
            <p:nvPr/>
          </p:nvGrpSpPr>
          <p:grpSpPr>
            <a:xfrm>
              <a:off x="708205" y="2194555"/>
              <a:ext cx="6768919" cy="1116666"/>
              <a:chOff x="708205" y="1584958"/>
              <a:chExt cx="6768919" cy="1116666"/>
            </a:xfrm>
          </p:grpSpPr>
          <p:sp>
            <p:nvSpPr>
              <p:cNvPr id="240" name="Rectangle 239">
                <a:extLst>
                  <a:ext uri="{FF2B5EF4-FFF2-40B4-BE49-F238E27FC236}">
                    <a16:creationId xmlns:a16="http://schemas.microsoft.com/office/drawing/2014/main" id="{921A4101-C204-4899-83FC-2A2EECC8FD02}"/>
                  </a:ext>
                </a:extLst>
              </p:cNvPr>
              <p:cNvSpPr/>
              <p:nvPr/>
            </p:nvSpPr>
            <p:spPr>
              <a:xfrm>
                <a:off x="755651" y="1584958"/>
                <a:ext cx="6721473" cy="1116666"/>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241" name="Rectangle 240">
                <a:extLst>
                  <a:ext uri="{FF2B5EF4-FFF2-40B4-BE49-F238E27FC236}">
                    <a16:creationId xmlns:a16="http://schemas.microsoft.com/office/drawing/2014/main" id="{EF1EB77F-4A8D-447F-BA0E-6221646B2FA3}"/>
                  </a:ext>
                </a:extLst>
              </p:cNvPr>
              <p:cNvSpPr/>
              <p:nvPr/>
            </p:nvSpPr>
            <p:spPr>
              <a:xfrm rot="2700000">
                <a:off x="708205" y="2102232"/>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239" name="TextBox 238">
              <a:extLst>
                <a:ext uri="{FF2B5EF4-FFF2-40B4-BE49-F238E27FC236}">
                  <a16:creationId xmlns:a16="http://schemas.microsoft.com/office/drawing/2014/main" id="{D62AAECB-7970-4651-B7AC-D5F64A7AFFB9}"/>
                </a:ext>
              </a:extLst>
            </p:cNvPr>
            <p:cNvSpPr txBox="1"/>
            <p:nvPr/>
          </p:nvSpPr>
          <p:spPr>
            <a:xfrm>
              <a:off x="896982" y="2276278"/>
              <a:ext cx="5646694" cy="976403"/>
            </a:xfrm>
            <a:prstGeom prst="rect">
              <a:avLst/>
            </a:prstGeom>
            <a:noFill/>
          </p:spPr>
          <p:txBody>
            <a:bodyPr wrap="square" lIns="0" tIns="72000" rIns="0" bIns="72000" rtlCol="0">
              <a:spAutoFit/>
            </a:bodyPr>
            <a:lstStyle/>
            <a:p>
              <a:pPr lvl="0"/>
              <a:r>
                <a:rPr lang="en-GB" dirty="0">
                  <a:solidFill>
                    <a:srgbClr val="1C1C1C"/>
                  </a:solidFill>
                </a:rPr>
                <a:t>Unfortunately, though his name had become well known, he had not found anything that could be used to fight bacteria on a large scale.</a:t>
              </a:r>
            </a:p>
          </p:txBody>
        </p:sp>
      </p:grpSp>
      <p:grpSp>
        <p:nvGrpSpPr>
          <p:cNvPr id="242" name="Group 241">
            <a:extLst>
              <a:ext uri="{FF2B5EF4-FFF2-40B4-BE49-F238E27FC236}">
                <a16:creationId xmlns:a16="http://schemas.microsoft.com/office/drawing/2014/main" id="{AC5C8810-5855-4A19-AA1B-5366F5B037A3}"/>
              </a:ext>
            </a:extLst>
          </p:cNvPr>
          <p:cNvGrpSpPr/>
          <p:nvPr/>
        </p:nvGrpSpPr>
        <p:grpSpPr>
          <a:xfrm>
            <a:off x="708204" y="4476027"/>
            <a:ext cx="6233616" cy="572224"/>
            <a:chOff x="708205" y="4991102"/>
            <a:chExt cx="6157922" cy="572224"/>
          </a:xfrm>
        </p:grpSpPr>
        <p:grpSp>
          <p:nvGrpSpPr>
            <p:cNvPr id="243" name="Group 242">
              <a:extLst>
                <a:ext uri="{FF2B5EF4-FFF2-40B4-BE49-F238E27FC236}">
                  <a16:creationId xmlns:a16="http://schemas.microsoft.com/office/drawing/2014/main" id="{5C4C0CD1-1480-44BB-B7AB-8DA45AC87C33}"/>
                </a:ext>
              </a:extLst>
            </p:cNvPr>
            <p:cNvGrpSpPr/>
            <p:nvPr/>
          </p:nvGrpSpPr>
          <p:grpSpPr>
            <a:xfrm>
              <a:off x="708205" y="4991102"/>
              <a:ext cx="6157922" cy="572224"/>
              <a:chOff x="708205" y="1276352"/>
              <a:chExt cx="6157922" cy="572224"/>
            </a:xfrm>
          </p:grpSpPr>
          <p:sp>
            <p:nvSpPr>
              <p:cNvPr id="245" name="Rectangle 244">
                <a:extLst>
                  <a:ext uri="{FF2B5EF4-FFF2-40B4-BE49-F238E27FC236}">
                    <a16:creationId xmlns:a16="http://schemas.microsoft.com/office/drawing/2014/main" id="{A40B990F-2258-42C3-BEE9-3DC7F18E7350}"/>
                  </a:ext>
                </a:extLst>
              </p:cNvPr>
              <p:cNvSpPr/>
              <p:nvPr/>
            </p:nvSpPr>
            <p:spPr>
              <a:xfrm>
                <a:off x="755650" y="1276352"/>
                <a:ext cx="6110477" cy="572224"/>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246" name="Rectangle 245">
                <a:extLst>
                  <a:ext uri="{FF2B5EF4-FFF2-40B4-BE49-F238E27FC236}">
                    <a16:creationId xmlns:a16="http://schemas.microsoft.com/office/drawing/2014/main" id="{DEBE68E2-4885-48EF-8F28-1B023EE50095}"/>
                  </a:ext>
                </a:extLst>
              </p:cNvPr>
              <p:cNvSpPr/>
              <p:nvPr/>
            </p:nvSpPr>
            <p:spPr>
              <a:xfrm rot="2700000">
                <a:off x="708205" y="1513209"/>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244" name="TextBox 243">
              <a:extLst>
                <a:ext uri="{FF2B5EF4-FFF2-40B4-BE49-F238E27FC236}">
                  <a16:creationId xmlns:a16="http://schemas.microsoft.com/office/drawing/2014/main" id="{48FABCD0-B70B-4E82-9A32-170A10DE2F03}"/>
                </a:ext>
              </a:extLst>
            </p:cNvPr>
            <p:cNvSpPr txBox="1"/>
            <p:nvPr/>
          </p:nvSpPr>
          <p:spPr>
            <a:xfrm>
              <a:off x="896982" y="5059272"/>
              <a:ext cx="5013158" cy="422405"/>
            </a:xfrm>
            <a:prstGeom prst="rect">
              <a:avLst/>
            </a:prstGeom>
            <a:noFill/>
          </p:spPr>
          <p:txBody>
            <a:bodyPr wrap="square" lIns="0" tIns="72000" rIns="0" bIns="72000" rtlCol="0">
              <a:spAutoFit/>
            </a:bodyPr>
            <a:lstStyle/>
            <a:p>
              <a:pPr lvl="0"/>
              <a:r>
                <a:rPr lang="en-GB" dirty="0">
                  <a:solidFill>
                    <a:srgbClr val="FFFFFF"/>
                  </a:solidFill>
                  <a:latin typeface="Twinkl SemiBold"/>
                </a:rPr>
                <a:t>This all changed in September 1928.</a:t>
              </a:r>
            </a:p>
          </p:txBody>
        </p:sp>
      </p:grpSp>
      <p:grpSp>
        <p:nvGrpSpPr>
          <p:cNvPr id="247" name="Group 246">
            <a:extLst>
              <a:ext uri="{FF2B5EF4-FFF2-40B4-BE49-F238E27FC236}">
                <a16:creationId xmlns:a16="http://schemas.microsoft.com/office/drawing/2014/main" id="{1BA6BD23-6E65-4580-B512-C3DC2F0B66E4}"/>
              </a:ext>
            </a:extLst>
          </p:cNvPr>
          <p:cNvGrpSpPr/>
          <p:nvPr/>
        </p:nvGrpSpPr>
        <p:grpSpPr>
          <a:xfrm>
            <a:off x="708205" y="5303184"/>
            <a:ext cx="6349821" cy="802341"/>
            <a:chOff x="708205" y="2194555"/>
            <a:chExt cx="6349821" cy="802341"/>
          </a:xfrm>
        </p:grpSpPr>
        <p:grpSp>
          <p:nvGrpSpPr>
            <p:cNvPr id="248" name="Group 247">
              <a:extLst>
                <a:ext uri="{FF2B5EF4-FFF2-40B4-BE49-F238E27FC236}">
                  <a16:creationId xmlns:a16="http://schemas.microsoft.com/office/drawing/2014/main" id="{AF88488B-2628-445E-9BBB-2F8A987877FB}"/>
                </a:ext>
              </a:extLst>
            </p:cNvPr>
            <p:cNvGrpSpPr/>
            <p:nvPr/>
          </p:nvGrpSpPr>
          <p:grpSpPr>
            <a:xfrm>
              <a:off x="708205" y="2194555"/>
              <a:ext cx="6349821" cy="802341"/>
              <a:chOff x="708205" y="1584958"/>
              <a:chExt cx="6349821" cy="802341"/>
            </a:xfrm>
          </p:grpSpPr>
          <p:sp>
            <p:nvSpPr>
              <p:cNvPr id="250" name="Rectangle 249">
                <a:extLst>
                  <a:ext uri="{FF2B5EF4-FFF2-40B4-BE49-F238E27FC236}">
                    <a16:creationId xmlns:a16="http://schemas.microsoft.com/office/drawing/2014/main" id="{F4209364-4478-4708-88EA-4D6509E0078F}"/>
                  </a:ext>
                </a:extLst>
              </p:cNvPr>
              <p:cNvSpPr/>
              <p:nvPr/>
            </p:nvSpPr>
            <p:spPr>
              <a:xfrm>
                <a:off x="755652" y="1584958"/>
                <a:ext cx="6302374" cy="80234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251" name="Rectangle 250">
                <a:extLst>
                  <a:ext uri="{FF2B5EF4-FFF2-40B4-BE49-F238E27FC236}">
                    <a16:creationId xmlns:a16="http://schemas.microsoft.com/office/drawing/2014/main" id="{DC135D8E-A4D0-47F9-B59F-8D00AC9C6573}"/>
                  </a:ext>
                </a:extLst>
              </p:cNvPr>
              <p:cNvSpPr/>
              <p:nvPr/>
            </p:nvSpPr>
            <p:spPr>
              <a:xfrm rot="2700000">
                <a:off x="708205" y="1940307"/>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249" name="TextBox 248">
              <a:extLst>
                <a:ext uri="{FF2B5EF4-FFF2-40B4-BE49-F238E27FC236}">
                  <a16:creationId xmlns:a16="http://schemas.microsoft.com/office/drawing/2014/main" id="{214BC4D9-B0BB-455F-ADC7-E10487505A77}"/>
                </a:ext>
              </a:extLst>
            </p:cNvPr>
            <p:cNvSpPr txBox="1"/>
            <p:nvPr/>
          </p:nvSpPr>
          <p:spPr>
            <a:xfrm>
              <a:off x="896982" y="2238178"/>
              <a:ext cx="5646694" cy="699404"/>
            </a:xfrm>
            <a:prstGeom prst="rect">
              <a:avLst/>
            </a:prstGeom>
            <a:noFill/>
          </p:spPr>
          <p:txBody>
            <a:bodyPr wrap="square" lIns="0" tIns="72000" rIns="0" bIns="72000" rtlCol="0">
              <a:spAutoFit/>
            </a:bodyPr>
            <a:lstStyle/>
            <a:p>
              <a:pPr lvl="0"/>
              <a:r>
                <a:rPr lang="en-GB" dirty="0">
                  <a:solidFill>
                    <a:srgbClr val="1C1C1C"/>
                  </a:solidFill>
                </a:rPr>
                <a:t>Listen carefully to the story of his discovery and think about what you feel is the most important moment.</a:t>
              </a:r>
            </a:p>
          </p:txBody>
        </p:sp>
      </p:grpSp>
      <p:pic>
        <p:nvPicPr>
          <p:cNvPr id="27" name="Picture 26">
            <a:extLst>
              <a:ext uri="{FF2B5EF4-FFF2-40B4-BE49-F238E27FC236}">
                <a16:creationId xmlns:a16="http://schemas.microsoft.com/office/drawing/2014/main" id="{3024BB4E-E8F0-4582-BB1A-891C773AD8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7222" y="1346200"/>
            <a:ext cx="3126077" cy="5511800"/>
          </a:xfrm>
          <a:prstGeom prst="rect">
            <a:avLst/>
          </a:prstGeom>
        </p:spPr>
      </p:pic>
    </p:spTree>
    <p:extLst>
      <p:ext uri="{BB962C8B-B14F-4D97-AF65-F5344CB8AC3E}">
        <p14:creationId xmlns:p14="http://schemas.microsoft.com/office/powerpoint/2010/main" val="403874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500"/>
                                        <p:tgtEl>
                                          <p:spTgt spid="237"/>
                                        </p:tgtEl>
                                      </p:cBhvr>
                                    </p:animEffect>
                                    <p:anim calcmode="lin" valueType="num">
                                      <p:cBhvr>
                                        <p:cTn id="8" dur="500" fill="hold"/>
                                        <p:tgtEl>
                                          <p:spTgt spid="237"/>
                                        </p:tgtEl>
                                        <p:attrNameLst>
                                          <p:attrName>ppt_x</p:attrName>
                                        </p:attrNameLst>
                                      </p:cBhvr>
                                      <p:tavLst>
                                        <p:tav tm="0">
                                          <p:val>
                                            <p:strVal val="#ppt_x"/>
                                          </p:val>
                                        </p:tav>
                                        <p:tav tm="100000">
                                          <p:val>
                                            <p:strVal val="#ppt_x"/>
                                          </p:val>
                                        </p:tav>
                                      </p:tavLst>
                                    </p:anim>
                                    <p:anim calcmode="lin" valueType="num">
                                      <p:cBhvr>
                                        <p:cTn id="9" dur="500" fill="hold"/>
                                        <p:tgtEl>
                                          <p:spTgt spid="2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2"/>
                                        </p:tgtEl>
                                        <p:attrNameLst>
                                          <p:attrName>style.visibility</p:attrName>
                                        </p:attrNameLst>
                                      </p:cBhvr>
                                      <p:to>
                                        <p:strVal val="visible"/>
                                      </p:to>
                                    </p:set>
                                    <p:animEffect transition="in" filter="fade">
                                      <p:cBhvr>
                                        <p:cTn id="14" dur="500"/>
                                        <p:tgtEl>
                                          <p:spTgt spid="24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47"/>
                                        </p:tgtEl>
                                        <p:attrNameLst>
                                          <p:attrName>style.visibility</p:attrName>
                                        </p:attrNameLst>
                                      </p:cBhvr>
                                      <p:to>
                                        <p:strVal val="visible"/>
                                      </p:to>
                                    </p:set>
                                    <p:animEffect transition="in" filter="fade">
                                      <p:cBhvr>
                                        <p:cTn id="19" dur="500"/>
                                        <p:tgtEl>
                                          <p:spTgt spid="247"/>
                                        </p:tgtEl>
                                      </p:cBhvr>
                                    </p:animEffect>
                                    <p:anim calcmode="lin" valueType="num">
                                      <p:cBhvr>
                                        <p:cTn id="20" dur="500" fill="hold"/>
                                        <p:tgtEl>
                                          <p:spTgt spid="247"/>
                                        </p:tgtEl>
                                        <p:attrNameLst>
                                          <p:attrName>ppt_x</p:attrName>
                                        </p:attrNameLst>
                                      </p:cBhvr>
                                      <p:tavLst>
                                        <p:tav tm="0">
                                          <p:val>
                                            <p:strVal val="#ppt_x"/>
                                          </p:val>
                                        </p:tav>
                                        <p:tav tm="100000">
                                          <p:val>
                                            <p:strVal val="#ppt_x"/>
                                          </p:val>
                                        </p:tav>
                                      </p:tavLst>
                                    </p:anim>
                                    <p:anim calcmode="lin" valueType="num">
                                      <p:cBhvr>
                                        <p:cTn id="21" dur="500" fill="hold"/>
                                        <p:tgtEl>
                                          <p:spTgt spid="2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3">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C1C1C"/>
      </a:hlink>
      <a:folHlink>
        <a:srgbClr val="1C1C1C"/>
      </a:folHlink>
    </a:clrScheme>
    <a:fontScheme name="Custom 3">
      <a:majorFont>
        <a:latin typeface="Twinkl Semi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glish Lesson Presentation" id="{3E99E1FF-6112-4F56-AE2F-E6B630F1A11C}" vid="{95F88451-C6EF-438A-A25D-91151BA0E3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English Lesson Presentation</Template>
  <TotalTime>2101</TotalTime>
  <Words>874</Words>
  <Application>Microsoft Office PowerPoint</Application>
  <PresentationFormat>On-screen Show (4:3)</PresentationFormat>
  <Paragraphs>89</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Twinkl SemiBold</vt:lpstr>
      <vt:lpstr>Tuffy</vt:lpstr>
      <vt:lpstr>Arial</vt:lpstr>
      <vt:lpstr>Twinkl</vt:lpstr>
      <vt:lpstr>Sassoon Infant Rg</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Twinkl PlanIt</dc:title>
  <dc:creator>Cris Lima</dc:creator>
  <cp:lastModifiedBy>Rachel Bjorck</cp:lastModifiedBy>
  <cp:revision>164</cp:revision>
  <dcterms:created xsi:type="dcterms:W3CDTF">2019-02-28T10:09:11Z</dcterms:created>
  <dcterms:modified xsi:type="dcterms:W3CDTF">2020-05-01T12:23:59Z</dcterms:modified>
</cp:coreProperties>
</file>