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23"/>
  </p:handoutMasterIdLst>
  <p:sldIdLst>
    <p:sldId id="267" r:id="rId2"/>
    <p:sldId id="263" r:id="rId3"/>
    <p:sldId id="264" r:id="rId4"/>
    <p:sldId id="314" r:id="rId5"/>
    <p:sldId id="308" r:id="rId6"/>
    <p:sldId id="310" r:id="rId7"/>
    <p:sldId id="315" r:id="rId8"/>
    <p:sldId id="316" r:id="rId9"/>
    <p:sldId id="317" r:id="rId10"/>
    <p:sldId id="291" r:id="rId11"/>
    <p:sldId id="318" r:id="rId12"/>
    <p:sldId id="311" r:id="rId13"/>
    <p:sldId id="312" r:id="rId14"/>
    <p:sldId id="292" r:id="rId15"/>
    <p:sldId id="321" r:id="rId16"/>
    <p:sldId id="293" r:id="rId17"/>
    <p:sldId id="313" r:id="rId18"/>
    <p:sldId id="294" r:id="rId19"/>
    <p:sldId id="322" r:id="rId20"/>
    <p:sldId id="323" r:id="rId21"/>
    <p:sldId id="324" r:id="rId22"/>
  </p:sldIdLst>
  <p:sldSz cx="9144000" cy="6858000" type="screen4x3"/>
  <p:notesSz cx="6858000" cy="9144000"/>
  <p:embeddedFontLst>
    <p:embeddedFont>
      <p:font typeface="Tuffy" panose="020B0603060100000000" charset="0"/>
      <p:regular r:id="rId24"/>
      <p:bold r:id="rId25"/>
      <p:italic r:id="rId26"/>
      <p:boldItalic r:id="rId27"/>
    </p:embeddedFont>
    <p:embeddedFont>
      <p:font typeface="Twinkl SemiBold" charset="0"/>
      <p:bold r:id="rId28"/>
    </p:embeddedFont>
    <p:embeddedFont>
      <p:font typeface="Twinkl" panose="020B0604020202020204" charset="0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Sassoon Infant Rg" panose="02000503030000020003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17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68AD"/>
    <a:srgbClr val="653B8F"/>
    <a:srgbClr val="EE7919"/>
    <a:srgbClr val="C1CBF7"/>
    <a:srgbClr val="86CCCE"/>
    <a:srgbClr val="B2B2B2"/>
    <a:srgbClr val="AD8CC0"/>
    <a:srgbClr val="FEFBDA"/>
    <a:srgbClr val="FFFFE1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116" y="66"/>
      </p:cViewPr>
      <p:guideLst>
        <p:guide orient="horz" pos="2183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314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  <a:ea typeface="Twinkl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8" y="485774"/>
            <a:ext cx="8220075" cy="1199094"/>
          </a:xfrm>
        </p:spPr>
        <p:txBody>
          <a:bodyPr>
            <a:normAutofit/>
          </a:bodyPr>
          <a:lstStyle>
            <a:lvl1pPr>
              <a:defRPr sz="40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197" y="1837268"/>
            <a:ext cx="8220075" cy="4558770"/>
          </a:xfrm>
        </p:spPr>
        <p:txBody>
          <a:bodyPr/>
          <a:lstStyle>
            <a:lvl1pPr>
              <a:defRPr sz="1800">
                <a:latin typeface="+mn-lt"/>
                <a:ea typeface="Twinkl" pitchFamily="2" charset="0"/>
              </a:defRPr>
            </a:lvl1pPr>
            <a:lvl2pPr>
              <a:defRPr sz="1600">
                <a:latin typeface="+mn-lt"/>
                <a:ea typeface="Twinkl" pitchFamily="2" charset="0"/>
              </a:defRPr>
            </a:lvl2pPr>
            <a:lvl3pPr>
              <a:defRPr sz="1400">
                <a:latin typeface="+mn-lt"/>
                <a:ea typeface="Twinkl" pitchFamily="2" charset="0"/>
              </a:defRPr>
            </a:lvl3pPr>
            <a:lvl4pPr>
              <a:defRPr sz="1400">
                <a:latin typeface="+mn-lt"/>
                <a:ea typeface="Twinkl" pitchFamily="2" charset="0"/>
              </a:defRPr>
            </a:lvl4pPr>
            <a:lvl5pPr>
              <a:defRPr sz="1400">
                <a:latin typeface="+mn-lt"/>
                <a:ea typeface="Twinkl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3648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72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44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01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65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040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76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411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794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63" r:id="rId10"/>
    <p:sldLayoutId id="2147483664" r:id="rId11"/>
    <p:sldLayoutId id="2147483665" r:id="rId12"/>
    <p:sldLayoutId id="214748366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C1C1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+mn-lt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+mn-lt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+mn-lt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+mn-lt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+mn-lt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2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751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Marie Maynard Daly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FA1511-CD80-43BA-BB37-8374228F7C6A}"/>
              </a:ext>
            </a:extLst>
          </p:cNvPr>
          <p:cNvGrpSpPr/>
          <p:nvPr/>
        </p:nvGrpSpPr>
        <p:grpSpPr>
          <a:xfrm>
            <a:off x="708205" y="1427755"/>
            <a:ext cx="7680145" cy="810620"/>
            <a:chOff x="708205" y="2194556"/>
            <a:chExt cx="7680145" cy="8106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4EA961D-AFDC-4446-9F62-93EEEF7C0510}"/>
                </a:ext>
              </a:extLst>
            </p:cNvPr>
            <p:cNvGrpSpPr/>
            <p:nvPr/>
          </p:nvGrpSpPr>
          <p:grpSpPr>
            <a:xfrm>
              <a:off x="708205" y="2194556"/>
              <a:ext cx="7680145" cy="810620"/>
              <a:chOff x="708205" y="1584959"/>
              <a:chExt cx="7680145" cy="81062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CC4DBC6-E7C0-48CC-A5B6-9304A5D26698}"/>
                  </a:ext>
                </a:extLst>
              </p:cNvPr>
              <p:cNvSpPr/>
              <p:nvPr/>
            </p:nvSpPr>
            <p:spPr>
              <a:xfrm>
                <a:off x="755650" y="1584959"/>
                <a:ext cx="7632700" cy="81062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AFA9B78-7B4E-4FAB-B536-6CFBCD676F92}"/>
                  </a:ext>
                </a:extLst>
              </p:cNvPr>
              <p:cNvSpPr/>
              <p:nvPr/>
            </p:nvSpPr>
            <p:spPr>
              <a:xfrm rot="2700000">
                <a:off x="708205" y="1943111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9FF12E-21DD-46CE-B60C-86402E878302}"/>
                </a:ext>
              </a:extLst>
            </p:cNvPr>
            <p:cNvSpPr txBox="1"/>
            <p:nvPr/>
          </p:nvSpPr>
          <p:spPr>
            <a:xfrm>
              <a:off x="896982" y="2257228"/>
              <a:ext cx="4560843" cy="699404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spc="-30" dirty="0">
                  <a:solidFill>
                    <a:srgbClr val="1C1C1C"/>
                  </a:solidFill>
                </a:rPr>
                <a:t>Someone who researched the effects of </a:t>
              </a:r>
              <a:r>
                <a:rPr lang="en-GB" spc="-80" dirty="0">
                  <a:solidFill>
                    <a:srgbClr val="1C1C1C"/>
                  </a:solidFill>
                </a:rPr>
                <a:t>foods</a:t>
              </a:r>
              <a:r>
                <a:rPr lang="en-GB" spc="-30" dirty="0">
                  <a:solidFill>
                    <a:srgbClr val="1C1C1C"/>
                  </a:solidFill>
                </a:rPr>
                <a:t> on the body was Marie Maynard Daly.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494A6A-8BF9-4942-8D9C-64FF2F3D9DAC}"/>
              </a:ext>
            </a:extLst>
          </p:cNvPr>
          <p:cNvGrpSpPr/>
          <p:nvPr/>
        </p:nvGrpSpPr>
        <p:grpSpPr>
          <a:xfrm>
            <a:off x="708205" y="2468178"/>
            <a:ext cx="5425895" cy="1313247"/>
            <a:chOff x="708205" y="2194556"/>
            <a:chExt cx="5425895" cy="131324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3091D62-A8E4-450E-AD60-EC61A2D6BA1E}"/>
                </a:ext>
              </a:extLst>
            </p:cNvPr>
            <p:cNvGrpSpPr/>
            <p:nvPr/>
          </p:nvGrpSpPr>
          <p:grpSpPr>
            <a:xfrm>
              <a:off x="708205" y="2194556"/>
              <a:ext cx="5425895" cy="1313247"/>
              <a:chOff x="708205" y="1584959"/>
              <a:chExt cx="5425895" cy="1313247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C981FF1-0DC6-4358-8A91-FFC10C583295}"/>
                  </a:ext>
                </a:extLst>
              </p:cNvPr>
              <p:cNvSpPr/>
              <p:nvPr/>
            </p:nvSpPr>
            <p:spPr>
              <a:xfrm>
                <a:off x="755650" y="1584959"/>
                <a:ext cx="5378450" cy="131324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ADDCC57-FACE-4BB8-B934-5B3852A98F90}"/>
                  </a:ext>
                </a:extLst>
              </p:cNvPr>
              <p:cNvSpPr/>
              <p:nvPr/>
            </p:nvSpPr>
            <p:spPr>
              <a:xfrm rot="2700000">
                <a:off x="708205" y="2199118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7CAAA9A-D831-4AB7-BCE6-3D89B5F812B7}"/>
                </a:ext>
              </a:extLst>
            </p:cNvPr>
            <p:cNvSpPr txBox="1"/>
            <p:nvPr/>
          </p:nvSpPr>
          <p:spPr>
            <a:xfrm>
              <a:off x="896982" y="2209603"/>
              <a:ext cx="3989343" cy="1253402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dirty="0">
                  <a:solidFill>
                    <a:srgbClr val="1C1C1C"/>
                  </a:solidFill>
                </a:rPr>
                <a:t>Marie Maynard Daly studied chemistry in New York, after attending an all-girls school </a:t>
              </a:r>
              <a:r>
                <a:rPr lang="en-GB" dirty="0"/>
                <a:t>that</a:t>
              </a:r>
              <a:r>
                <a:rPr lang="en-GB" dirty="0">
                  <a:solidFill>
                    <a:srgbClr val="1C1C1C"/>
                  </a:solidFill>
                </a:rPr>
                <a:t> supported her interest in science.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20C3070-3251-4487-AF15-57AF8CF14AF1}"/>
              </a:ext>
            </a:extLst>
          </p:cNvPr>
          <p:cNvGrpSpPr/>
          <p:nvPr/>
        </p:nvGrpSpPr>
        <p:grpSpPr>
          <a:xfrm>
            <a:off x="708205" y="4036873"/>
            <a:ext cx="5279357" cy="1363802"/>
            <a:chOff x="708205" y="2194556"/>
            <a:chExt cx="5279357" cy="136380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F76FD3E-ABED-4747-93AA-60AD216A7EAE}"/>
                </a:ext>
              </a:extLst>
            </p:cNvPr>
            <p:cNvGrpSpPr/>
            <p:nvPr/>
          </p:nvGrpSpPr>
          <p:grpSpPr>
            <a:xfrm>
              <a:off x="708205" y="2194556"/>
              <a:ext cx="5279357" cy="1363802"/>
              <a:chOff x="708205" y="1584959"/>
              <a:chExt cx="5279357" cy="1363802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59D7633-C420-46FE-9BF1-01D95CC22D6F}"/>
                  </a:ext>
                </a:extLst>
              </p:cNvPr>
              <p:cNvSpPr/>
              <p:nvPr/>
            </p:nvSpPr>
            <p:spPr>
              <a:xfrm>
                <a:off x="755650" y="1584959"/>
                <a:ext cx="5231912" cy="136380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3DDAF2C-A02A-42D4-8603-C772EB191700}"/>
                  </a:ext>
                </a:extLst>
              </p:cNvPr>
              <p:cNvSpPr/>
              <p:nvPr/>
            </p:nvSpPr>
            <p:spPr>
              <a:xfrm rot="2700000">
                <a:off x="708205" y="2218168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956CE87-6285-44BD-B085-7AC193644C41}"/>
                </a:ext>
              </a:extLst>
            </p:cNvPr>
            <p:cNvSpPr txBox="1"/>
            <p:nvPr/>
          </p:nvSpPr>
          <p:spPr>
            <a:xfrm>
              <a:off x="896982" y="2257228"/>
              <a:ext cx="4179220" cy="1253402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dirty="0">
                  <a:solidFill>
                    <a:srgbClr val="1C1C1C"/>
                  </a:solidFill>
                </a:rPr>
                <a:t>She graduated with a degree from Queens University in 1942. </a:t>
              </a:r>
              <a:r>
                <a:rPr lang="en-GB" dirty="0"/>
                <a:t>She then took just one more year</a:t>
              </a:r>
              <a:r>
                <a:rPr lang="en-GB" dirty="0">
                  <a:solidFill>
                    <a:srgbClr val="1C1C1C"/>
                  </a:solidFill>
                </a:rPr>
                <a:t> to get a master’s degree while working as a lab assistant.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183C455-19AB-4061-9889-9AF237DBAC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6054" y="1800225"/>
            <a:ext cx="4728441" cy="505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8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Marie Maynard Daly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A719619-81CB-4772-800E-8C57F32D7D9C}"/>
              </a:ext>
            </a:extLst>
          </p:cNvPr>
          <p:cNvGrpSpPr/>
          <p:nvPr/>
        </p:nvGrpSpPr>
        <p:grpSpPr>
          <a:xfrm>
            <a:off x="708205" y="1618255"/>
            <a:ext cx="6930845" cy="1410695"/>
            <a:chOff x="708205" y="2194556"/>
            <a:chExt cx="6930845" cy="141069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E93CB44-D65D-4F13-9FE4-33721F96A592}"/>
                </a:ext>
              </a:extLst>
            </p:cNvPr>
            <p:cNvGrpSpPr/>
            <p:nvPr/>
          </p:nvGrpSpPr>
          <p:grpSpPr>
            <a:xfrm>
              <a:off x="708205" y="2194556"/>
              <a:ext cx="6930845" cy="1410695"/>
              <a:chOff x="708205" y="1584959"/>
              <a:chExt cx="6930845" cy="1410695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C0D1920-3599-4F8D-A813-813352D185F3}"/>
                  </a:ext>
                </a:extLst>
              </p:cNvPr>
              <p:cNvSpPr/>
              <p:nvPr/>
            </p:nvSpPr>
            <p:spPr>
              <a:xfrm>
                <a:off x="755650" y="1584959"/>
                <a:ext cx="6883400" cy="141069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AB0B811-9762-42FB-8551-F5E4BCD1F3E1}"/>
                  </a:ext>
                </a:extLst>
              </p:cNvPr>
              <p:cNvSpPr/>
              <p:nvPr/>
            </p:nvSpPr>
            <p:spPr>
              <a:xfrm rot="2700000">
                <a:off x="708205" y="2247911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C8DB56D-A67A-41BE-83FF-FA45B0FF3EE0}"/>
                </a:ext>
              </a:extLst>
            </p:cNvPr>
            <p:cNvSpPr txBox="1"/>
            <p:nvPr/>
          </p:nvSpPr>
          <p:spPr>
            <a:xfrm>
              <a:off x="896982" y="2257228"/>
              <a:ext cx="6113418" cy="1253402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spc="-30" dirty="0">
                  <a:solidFill>
                    <a:srgbClr val="1C1C1C"/>
                  </a:solidFill>
                </a:rPr>
                <a:t>Daly tutored students for a year before pursuing a PhD at Columbia under the direction of Dr Mary L. Caldwell, who was studying digestion in the human body. Marie also chose to study the chemicals affecting human digestion.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1F5FE93-8915-4B38-AF94-B47FDC49D809}"/>
              </a:ext>
            </a:extLst>
          </p:cNvPr>
          <p:cNvGrpSpPr/>
          <p:nvPr/>
        </p:nvGrpSpPr>
        <p:grpSpPr>
          <a:xfrm>
            <a:off x="708204" y="3304451"/>
            <a:ext cx="6233616" cy="835749"/>
            <a:chOff x="708205" y="4991101"/>
            <a:chExt cx="6157922" cy="83574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89C629B-A10E-49E3-AAE5-6D8678AE5F05}"/>
                </a:ext>
              </a:extLst>
            </p:cNvPr>
            <p:cNvGrpSpPr/>
            <p:nvPr/>
          </p:nvGrpSpPr>
          <p:grpSpPr>
            <a:xfrm>
              <a:off x="708205" y="4991101"/>
              <a:ext cx="6157922" cy="835749"/>
              <a:chOff x="708205" y="1276351"/>
              <a:chExt cx="6157922" cy="835749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CEAFC88-7B0A-4803-95A4-941185C35E09}"/>
                  </a:ext>
                </a:extLst>
              </p:cNvPr>
              <p:cNvSpPr/>
              <p:nvPr/>
            </p:nvSpPr>
            <p:spPr>
              <a:xfrm>
                <a:off x="755650" y="1276351"/>
                <a:ext cx="6110477" cy="835749"/>
              </a:xfrm>
              <a:prstGeom prst="rect">
                <a:avLst/>
              </a:prstGeom>
              <a:solidFill>
                <a:srgbClr val="7768AD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58E532A-DA50-4EF6-8253-8FC17C6C3299}"/>
                  </a:ext>
                </a:extLst>
              </p:cNvPr>
              <p:cNvSpPr/>
              <p:nvPr/>
            </p:nvSpPr>
            <p:spPr>
              <a:xfrm rot="2700000">
                <a:off x="708205" y="1646559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9554585-3729-4783-B4EC-D8CF1E8B94C7}"/>
                </a:ext>
              </a:extLst>
            </p:cNvPr>
            <p:cNvSpPr txBox="1"/>
            <p:nvPr/>
          </p:nvSpPr>
          <p:spPr>
            <a:xfrm>
              <a:off x="896982" y="5059272"/>
              <a:ext cx="5013158" cy="699404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dirty="0">
                  <a:solidFill>
                    <a:srgbClr val="FFFFFF"/>
                  </a:solidFill>
                  <a:latin typeface="Twinkl SemiBold"/>
                </a:rPr>
                <a:t>Marie Maynard Daly became the first black woman with a PhD in chemistry in the USA.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A894AB1-8865-4FBA-9747-077B2AE9FF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41032" y="1419224"/>
            <a:ext cx="4607623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7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Marie Maynard Daly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FA1511-CD80-43BA-BB37-8374228F7C6A}"/>
              </a:ext>
            </a:extLst>
          </p:cNvPr>
          <p:cNvGrpSpPr/>
          <p:nvPr/>
        </p:nvGrpSpPr>
        <p:grpSpPr>
          <a:xfrm>
            <a:off x="708205" y="1427755"/>
            <a:ext cx="7680145" cy="562970"/>
            <a:chOff x="708205" y="2194556"/>
            <a:chExt cx="7680145" cy="5629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4EA961D-AFDC-4446-9F62-93EEEF7C0510}"/>
                </a:ext>
              </a:extLst>
            </p:cNvPr>
            <p:cNvGrpSpPr/>
            <p:nvPr/>
          </p:nvGrpSpPr>
          <p:grpSpPr>
            <a:xfrm>
              <a:off x="708205" y="2194556"/>
              <a:ext cx="7680145" cy="562970"/>
              <a:chOff x="708205" y="1584959"/>
              <a:chExt cx="7680145" cy="56297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CC4DBC6-E7C0-48CC-A5B6-9304A5D26698}"/>
                  </a:ext>
                </a:extLst>
              </p:cNvPr>
              <p:cNvSpPr/>
              <p:nvPr/>
            </p:nvSpPr>
            <p:spPr>
              <a:xfrm>
                <a:off x="755650" y="1584959"/>
                <a:ext cx="7632700" cy="56297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AFA9B78-7B4E-4FAB-B536-6CFBCD676F92}"/>
                  </a:ext>
                </a:extLst>
              </p:cNvPr>
              <p:cNvSpPr/>
              <p:nvPr/>
            </p:nvSpPr>
            <p:spPr>
              <a:xfrm rot="2700000">
                <a:off x="708205" y="1828811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9FF12E-21DD-46CE-B60C-86402E878302}"/>
                </a:ext>
              </a:extLst>
            </p:cNvPr>
            <p:cNvSpPr txBox="1"/>
            <p:nvPr/>
          </p:nvSpPr>
          <p:spPr>
            <a:xfrm>
              <a:off x="896982" y="2257228"/>
              <a:ext cx="7418343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spc="-30" dirty="0">
                  <a:solidFill>
                    <a:srgbClr val="1C1C1C"/>
                  </a:solidFill>
                </a:rPr>
                <a:t>Now a doctor, Marie continued to study the chemistry of the human body.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494A6A-8BF9-4942-8D9C-64FF2F3D9DAC}"/>
              </a:ext>
            </a:extLst>
          </p:cNvPr>
          <p:cNvGrpSpPr/>
          <p:nvPr/>
        </p:nvGrpSpPr>
        <p:grpSpPr>
          <a:xfrm>
            <a:off x="708205" y="2230054"/>
            <a:ext cx="5902145" cy="1094172"/>
            <a:chOff x="708205" y="2194557"/>
            <a:chExt cx="5902145" cy="109417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3091D62-A8E4-450E-AD60-EC61A2D6BA1E}"/>
                </a:ext>
              </a:extLst>
            </p:cNvPr>
            <p:cNvGrpSpPr/>
            <p:nvPr/>
          </p:nvGrpSpPr>
          <p:grpSpPr>
            <a:xfrm>
              <a:off x="708205" y="2194557"/>
              <a:ext cx="5902145" cy="1094172"/>
              <a:chOff x="708205" y="1584960"/>
              <a:chExt cx="5902145" cy="1094172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C981FF1-0DC6-4358-8A91-FFC10C583295}"/>
                  </a:ext>
                </a:extLst>
              </p:cNvPr>
              <p:cNvSpPr/>
              <p:nvPr/>
            </p:nvSpPr>
            <p:spPr>
              <a:xfrm>
                <a:off x="755650" y="1584960"/>
                <a:ext cx="5854700" cy="109417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ADDCC57-FACE-4BB8-B934-5B3852A98F90}"/>
                  </a:ext>
                </a:extLst>
              </p:cNvPr>
              <p:cNvSpPr/>
              <p:nvPr/>
            </p:nvSpPr>
            <p:spPr>
              <a:xfrm rot="2700000">
                <a:off x="708205" y="2094343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7CAAA9A-D831-4AB7-BCE6-3D89B5F812B7}"/>
                </a:ext>
              </a:extLst>
            </p:cNvPr>
            <p:cNvSpPr txBox="1"/>
            <p:nvPr/>
          </p:nvSpPr>
          <p:spPr>
            <a:xfrm>
              <a:off x="896982" y="2257228"/>
              <a:ext cx="4779918" cy="976403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dirty="0">
                  <a:solidFill>
                    <a:srgbClr val="1C1C1C"/>
                  </a:solidFill>
                </a:rPr>
                <a:t>She made huge advances in our understanding of how the heart and circulatory system are affected by sugar and </a:t>
              </a:r>
              <a:r>
                <a:rPr lang="en-GB" b="1" dirty="0">
                  <a:solidFill>
                    <a:srgbClr val="1C1C1C"/>
                  </a:solidFill>
                </a:rPr>
                <a:t>cholesterol</a:t>
              </a:r>
              <a:r>
                <a:rPr lang="en-GB" dirty="0">
                  <a:solidFill>
                    <a:srgbClr val="1C1C1C"/>
                  </a:solidFill>
                </a:rPr>
                <a:t> in our diets.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20C3070-3251-4487-AF15-57AF8CF14AF1}"/>
              </a:ext>
            </a:extLst>
          </p:cNvPr>
          <p:cNvGrpSpPr/>
          <p:nvPr/>
        </p:nvGrpSpPr>
        <p:grpSpPr>
          <a:xfrm>
            <a:off x="708205" y="3570148"/>
            <a:ext cx="4654370" cy="1363802"/>
            <a:chOff x="708205" y="2194556"/>
            <a:chExt cx="4654370" cy="136380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F76FD3E-ABED-4747-93AA-60AD216A7EAE}"/>
                </a:ext>
              </a:extLst>
            </p:cNvPr>
            <p:cNvGrpSpPr/>
            <p:nvPr/>
          </p:nvGrpSpPr>
          <p:grpSpPr>
            <a:xfrm>
              <a:off x="708205" y="2194556"/>
              <a:ext cx="4654370" cy="1363802"/>
              <a:chOff x="708205" y="1584959"/>
              <a:chExt cx="4654370" cy="1363802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59D7633-C420-46FE-9BF1-01D95CC22D6F}"/>
                  </a:ext>
                </a:extLst>
              </p:cNvPr>
              <p:cNvSpPr/>
              <p:nvPr/>
            </p:nvSpPr>
            <p:spPr>
              <a:xfrm>
                <a:off x="755650" y="1584959"/>
                <a:ext cx="4606925" cy="136380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3DDAF2C-A02A-42D4-8603-C772EB191700}"/>
                  </a:ext>
                </a:extLst>
              </p:cNvPr>
              <p:cNvSpPr/>
              <p:nvPr/>
            </p:nvSpPr>
            <p:spPr>
              <a:xfrm rot="2700000">
                <a:off x="708205" y="2218168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956CE87-6285-44BD-B085-7AC193644C41}"/>
                </a:ext>
              </a:extLst>
            </p:cNvPr>
            <p:cNvSpPr txBox="1"/>
            <p:nvPr/>
          </p:nvSpPr>
          <p:spPr>
            <a:xfrm>
              <a:off x="896982" y="2257228"/>
              <a:ext cx="4065543" cy="1253402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dirty="0">
                  <a:solidFill>
                    <a:srgbClr val="1C1C1C"/>
                  </a:solidFill>
                </a:rPr>
                <a:t>Her work has demonstrated that too many fatty and sugary foods can make the arteries narrower and can cause heart disease.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5F84693-C473-4457-A682-C57D45A948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8"/>
          <a:stretch/>
        </p:blipFill>
        <p:spPr>
          <a:xfrm>
            <a:off x="5175146" y="2276474"/>
            <a:ext cx="3094022" cy="47434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71B8F1-73E3-4775-ACF1-79FB67F2D5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16" y="2085974"/>
            <a:ext cx="2582814" cy="40068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B47AC4-8066-4DBE-9675-76BDF0AF43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12" y="2371725"/>
            <a:ext cx="3789783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Cholesterol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FA1511-CD80-43BA-BB37-8374228F7C6A}"/>
              </a:ext>
            </a:extLst>
          </p:cNvPr>
          <p:cNvGrpSpPr/>
          <p:nvPr/>
        </p:nvGrpSpPr>
        <p:grpSpPr>
          <a:xfrm>
            <a:off x="708205" y="1627780"/>
            <a:ext cx="7607120" cy="562970"/>
            <a:chOff x="708205" y="2194556"/>
            <a:chExt cx="7607120" cy="5629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4EA961D-AFDC-4446-9F62-93EEEF7C0510}"/>
                </a:ext>
              </a:extLst>
            </p:cNvPr>
            <p:cNvGrpSpPr/>
            <p:nvPr/>
          </p:nvGrpSpPr>
          <p:grpSpPr>
            <a:xfrm>
              <a:off x="708205" y="2194556"/>
              <a:ext cx="6711770" cy="562970"/>
              <a:chOff x="708205" y="1584959"/>
              <a:chExt cx="6711770" cy="56297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CC4DBC6-E7C0-48CC-A5B6-9304A5D26698}"/>
                  </a:ext>
                </a:extLst>
              </p:cNvPr>
              <p:cNvSpPr/>
              <p:nvPr/>
            </p:nvSpPr>
            <p:spPr>
              <a:xfrm>
                <a:off x="755650" y="1584959"/>
                <a:ext cx="6664325" cy="56297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AFA9B78-7B4E-4FAB-B536-6CFBCD676F92}"/>
                  </a:ext>
                </a:extLst>
              </p:cNvPr>
              <p:cNvSpPr/>
              <p:nvPr/>
            </p:nvSpPr>
            <p:spPr>
              <a:xfrm rot="2700000">
                <a:off x="708205" y="1828811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9FF12E-21DD-46CE-B60C-86402E878302}"/>
                </a:ext>
              </a:extLst>
            </p:cNvPr>
            <p:cNvSpPr txBox="1"/>
            <p:nvPr/>
          </p:nvSpPr>
          <p:spPr>
            <a:xfrm>
              <a:off x="896982" y="2257228"/>
              <a:ext cx="7418343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spc="-30" dirty="0">
                  <a:solidFill>
                    <a:srgbClr val="1C1C1C"/>
                  </a:solidFill>
                </a:rPr>
                <a:t>Cholesterol is a type of fat that travels in the blood.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494A6A-8BF9-4942-8D9C-64FF2F3D9DAC}"/>
              </a:ext>
            </a:extLst>
          </p:cNvPr>
          <p:cNvGrpSpPr/>
          <p:nvPr/>
        </p:nvGrpSpPr>
        <p:grpSpPr>
          <a:xfrm>
            <a:off x="708205" y="2430079"/>
            <a:ext cx="5902145" cy="846521"/>
            <a:chOff x="708205" y="2194557"/>
            <a:chExt cx="5902145" cy="84652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3091D62-A8E4-450E-AD60-EC61A2D6BA1E}"/>
                </a:ext>
              </a:extLst>
            </p:cNvPr>
            <p:cNvGrpSpPr/>
            <p:nvPr/>
          </p:nvGrpSpPr>
          <p:grpSpPr>
            <a:xfrm>
              <a:off x="708205" y="2194557"/>
              <a:ext cx="5902145" cy="846521"/>
              <a:chOff x="708205" y="1584960"/>
              <a:chExt cx="5902145" cy="846521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C981FF1-0DC6-4358-8A91-FFC10C583295}"/>
                  </a:ext>
                </a:extLst>
              </p:cNvPr>
              <p:cNvSpPr/>
              <p:nvPr/>
            </p:nvSpPr>
            <p:spPr>
              <a:xfrm>
                <a:off x="755650" y="1584960"/>
                <a:ext cx="5854700" cy="84652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ADDCC57-FACE-4BB8-B934-5B3852A98F90}"/>
                  </a:ext>
                </a:extLst>
              </p:cNvPr>
              <p:cNvSpPr/>
              <p:nvPr/>
            </p:nvSpPr>
            <p:spPr>
              <a:xfrm rot="2700000">
                <a:off x="708205" y="1970518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7CAAA9A-D831-4AB7-BCE6-3D89B5F812B7}"/>
                </a:ext>
              </a:extLst>
            </p:cNvPr>
            <p:cNvSpPr txBox="1"/>
            <p:nvPr/>
          </p:nvSpPr>
          <p:spPr>
            <a:xfrm>
              <a:off x="896982" y="2257228"/>
              <a:ext cx="4779918" cy="699404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dirty="0">
                  <a:solidFill>
                    <a:srgbClr val="1C1C1C"/>
                  </a:solidFill>
                </a:rPr>
                <a:t>Our own livers actually make some cholesterol as some parts of our bodies need it.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20C3070-3251-4487-AF15-57AF8CF14AF1}"/>
              </a:ext>
            </a:extLst>
          </p:cNvPr>
          <p:cNvGrpSpPr/>
          <p:nvPr/>
        </p:nvGrpSpPr>
        <p:grpSpPr>
          <a:xfrm>
            <a:off x="708205" y="3579673"/>
            <a:ext cx="4654370" cy="849452"/>
            <a:chOff x="708205" y="2194556"/>
            <a:chExt cx="4654370" cy="84945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F76FD3E-ABED-4747-93AA-60AD216A7EAE}"/>
                </a:ext>
              </a:extLst>
            </p:cNvPr>
            <p:cNvGrpSpPr/>
            <p:nvPr/>
          </p:nvGrpSpPr>
          <p:grpSpPr>
            <a:xfrm>
              <a:off x="708205" y="2194556"/>
              <a:ext cx="4654370" cy="849452"/>
              <a:chOff x="708205" y="1584959"/>
              <a:chExt cx="4654370" cy="849452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59D7633-C420-46FE-9BF1-01D95CC22D6F}"/>
                  </a:ext>
                </a:extLst>
              </p:cNvPr>
              <p:cNvSpPr/>
              <p:nvPr/>
            </p:nvSpPr>
            <p:spPr>
              <a:xfrm>
                <a:off x="755650" y="1584959"/>
                <a:ext cx="4606925" cy="84945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3DDAF2C-A02A-42D4-8603-C772EB191700}"/>
                  </a:ext>
                </a:extLst>
              </p:cNvPr>
              <p:cNvSpPr/>
              <p:nvPr/>
            </p:nvSpPr>
            <p:spPr>
              <a:xfrm rot="2700000">
                <a:off x="708205" y="1970518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956CE87-6285-44BD-B085-7AC193644C41}"/>
                </a:ext>
              </a:extLst>
            </p:cNvPr>
            <p:cNvSpPr txBox="1"/>
            <p:nvPr/>
          </p:nvSpPr>
          <p:spPr>
            <a:xfrm>
              <a:off x="896982" y="2257228"/>
              <a:ext cx="3932193" cy="699404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dirty="0">
                  <a:solidFill>
                    <a:srgbClr val="1C1C1C"/>
                  </a:solidFill>
                </a:rPr>
                <a:t>We now know that there are two types of cholesterol.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635A892-D1AF-4C64-893A-8ACF07396568}"/>
              </a:ext>
            </a:extLst>
          </p:cNvPr>
          <p:cNvGrpSpPr/>
          <p:nvPr/>
        </p:nvGrpSpPr>
        <p:grpSpPr>
          <a:xfrm>
            <a:off x="712560" y="4572405"/>
            <a:ext cx="5062436" cy="369332"/>
            <a:chOff x="712560" y="2672834"/>
            <a:chExt cx="5062436" cy="36933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6004E98-11FB-4206-A5BC-99DB9A8AF658}"/>
                </a:ext>
              </a:extLst>
            </p:cNvPr>
            <p:cNvSpPr/>
            <p:nvPr/>
          </p:nvSpPr>
          <p:spPr>
            <a:xfrm>
              <a:off x="786130" y="2672834"/>
              <a:ext cx="49888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One is good for keeping our blood vessels clean.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03938C9-25E9-4255-9CE5-55A929C62D8F}"/>
                </a:ext>
              </a:extLst>
            </p:cNvPr>
            <p:cNvSpPr/>
            <p:nvPr/>
          </p:nvSpPr>
          <p:spPr>
            <a:xfrm rot="2700000">
              <a:off x="712560" y="2817754"/>
              <a:ext cx="94891" cy="94891"/>
            </a:xfrm>
            <a:prstGeom prst="rect">
              <a:avLst/>
            </a:prstGeom>
            <a:solidFill>
              <a:srgbClr val="7768A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B7F84C1-CE3B-4D4B-9276-45753CED6B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001" y="1471671"/>
            <a:ext cx="3183078" cy="310985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A910B0C-B113-4293-82AA-F6CDFC770CC9}"/>
              </a:ext>
            </a:extLst>
          </p:cNvPr>
          <p:cNvGrpSpPr/>
          <p:nvPr/>
        </p:nvGrpSpPr>
        <p:grpSpPr>
          <a:xfrm>
            <a:off x="712560" y="5001030"/>
            <a:ext cx="7675790" cy="923330"/>
            <a:chOff x="712560" y="2672834"/>
            <a:chExt cx="7675790" cy="92333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AA26036-6B9B-468D-B71F-A1ED2B842861}"/>
                </a:ext>
              </a:extLst>
            </p:cNvPr>
            <p:cNvSpPr/>
            <p:nvPr/>
          </p:nvSpPr>
          <p:spPr>
            <a:xfrm>
              <a:off x="786130" y="2672834"/>
              <a:ext cx="760222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The other does the opposite - it can build up and block blood vessels which can be very dangerous. This was the type Marie Maynard Daly was interested in.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ED9EDCB-45B5-4A6E-AEAA-1D7AA02A0999}"/>
                </a:ext>
              </a:extLst>
            </p:cNvPr>
            <p:cNvSpPr/>
            <p:nvPr/>
          </p:nvSpPr>
          <p:spPr>
            <a:xfrm rot="2700000">
              <a:off x="712560" y="2817754"/>
              <a:ext cx="94891" cy="94891"/>
            </a:xfrm>
            <a:prstGeom prst="rect">
              <a:avLst/>
            </a:prstGeom>
            <a:solidFill>
              <a:srgbClr val="7768A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957" y="614841"/>
            <a:ext cx="979387" cy="88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2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957" y="614841"/>
            <a:ext cx="979387" cy="883942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9C495A07-8B3A-431A-AE31-155746127E10}"/>
              </a:ext>
            </a:extLst>
          </p:cNvPr>
          <p:cNvGrpSpPr/>
          <p:nvPr/>
        </p:nvGrpSpPr>
        <p:grpSpPr>
          <a:xfrm>
            <a:off x="4016593" y="4689566"/>
            <a:ext cx="4098269" cy="2297182"/>
            <a:chOff x="708205" y="2194557"/>
            <a:chExt cx="4768669" cy="157592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5A04213-9290-4EF5-91AB-C49DF3C893E1}"/>
                </a:ext>
              </a:extLst>
            </p:cNvPr>
            <p:cNvGrpSpPr/>
            <p:nvPr/>
          </p:nvGrpSpPr>
          <p:grpSpPr>
            <a:xfrm>
              <a:off x="708205" y="2194557"/>
              <a:ext cx="4768669" cy="1114281"/>
              <a:chOff x="708205" y="1584960"/>
              <a:chExt cx="4768669" cy="1114281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3F38E14B-9CA0-45BB-B239-5A45AA9DB380}"/>
                  </a:ext>
                </a:extLst>
              </p:cNvPr>
              <p:cNvSpPr/>
              <p:nvPr/>
            </p:nvSpPr>
            <p:spPr>
              <a:xfrm>
                <a:off x="755649" y="1584960"/>
                <a:ext cx="4721225" cy="111428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4CC0529-A76A-46D1-B1CC-2EA9B3AADA25}"/>
                  </a:ext>
                </a:extLst>
              </p:cNvPr>
              <p:cNvSpPr/>
              <p:nvPr/>
            </p:nvSpPr>
            <p:spPr>
              <a:xfrm rot="2700000">
                <a:off x="708205" y="2093464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84C2E55-E7C1-4AFA-A6FF-EA108191162A}"/>
                </a:ext>
              </a:extLst>
            </p:cNvPr>
            <p:cNvSpPr txBox="1"/>
            <p:nvPr/>
          </p:nvSpPr>
          <p:spPr>
            <a:xfrm>
              <a:off x="896983" y="2240083"/>
              <a:ext cx="4313192" cy="1530401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dirty="0" smtClean="0">
                  <a:solidFill>
                    <a:srgbClr val="1C1C1C"/>
                  </a:solidFill>
                </a:rPr>
                <a:t>Which do you think has the highest cholesterol? Why? </a:t>
              </a:r>
            </a:p>
            <a:p>
              <a:pPr lvl="0"/>
              <a:endParaRPr lang="en-GB" dirty="0">
                <a:solidFill>
                  <a:srgbClr val="1C1C1C"/>
                </a:solidFill>
              </a:endParaRPr>
            </a:p>
            <a:p>
              <a:pPr lvl="0"/>
              <a:r>
                <a:rPr lang="en-GB" dirty="0" smtClean="0">
                  <a:solidFill>
                    <a:srgbClr val="1C1C1C"/>
                  </a:solidFill>
                </a:rPr>
                <a:t>Which do you think has the lowest cholesterol? Why?</a:t>
              </a:r>
              <a:endParaRPr lang="en-GB" dirty="0">
                <a:solidFill>
                  <a:srgbClr val="1C1C1C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72650" y="307541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Cholesterol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90960BC-25D6-4194-82A1-913C6EDFC329}"/>
              </a:ext>
            </a:extLst>
          </p:cNvPr>
          <p:cNvGrpSpPr/>
          <p:nvPr/>
        </p:nvGrpSpPr>
        <p:grpSpPr>
          <a:xfrm>
            <a:off x="802652" y="852736"/>
            <a:ext cx="7331065" cy="1021930"/>
            <a:chOff x="708205" y="2194556"/>
            <a:chExt cx="4964783" cy="102193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F64932A-F637-4E2C-82F0-892E8A80CC09}"/>
                </a:ext>
              </a:extLst>
            </p:cNvPr>
            <p:cNvGrpSpPr/>
            <p:nvPr/>
          </p:nvGrpSpPr>
          <p:grpSpPr>
            <a:xfrm>
              <a:off x="708205" y="2194556"/>
              <a:ext cx="4964783" cy="843187"/>
              <a:chOff x="708205" y="1584959"/>
              <a:chExt cx="4964783" cy="843187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F12CF9F-820E-4656-BE45-F6D69B6A68C1}"/>
                  </a:ext>
                </a:extLst>
              </p:cNvPr>
              <p:cNvSpPr/>
              <p:nvPr/>
            </p:nvSpPr>
            <p:spPr>
              <a:xfrm>
                <a:off x="755650" y="1584959"/>
                <a:ext cx="4917338" cy="84318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EC90DCA8-A9C2-48BF-A642-0127AF306D33}"/>
                  </a:ext>
                </a:extLst>
              </p:cNvPr>
              <p:cNvSpPr/>
              <p:nvPr/>
            </p:nvSpPr>
            <p:spPr>
              <a:xfrm rot="2700000">
                <a:off x="708205" y="1955720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39CDD4B-8A93-4953-BB5E-87BB2551FC07}"/>
                </a:ext>
              </a:extLst>
            </p:cNvPr>
            <p:cNvSpPr txBox="1"/>
            <p:nvPr/>
          </p:nvSpPr>
          <p:spPr>
            <a:xfrm>
              <a:off x="896983" y="2240083"/>
              <a:ext cx="4261655" cy="976403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dirty="0" smtClean="0">
                  <a:solidFill>
                    <a:srgbClr val="1C1C1C"/>
                  </a:solidFill>
                </a:rPr>
                <a:t>Using the foods listed decide which you think has the most and least cholesterol.  Rank them from highest to lowest. </a:t>
              </a:r>
              <a:endParaRPr lang="en-GB" dirty="0">
                <a:solidFill>
                  <a:srgbClr val="1C1C1C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6C39752-B04A-4E97-906D-B48C86876A4B}"/>
              </a:ext>
            </a:extLst>
          </p:cNvPr>
          <p:cNvGrpSpPr/>
          <p:nvPr/>
        </p:nvGrpSpPr>
        <p:grpSpPr>
          <a:xfrm>
            <a:off x="463014" y="4804891"/>
            <a:ext cx="3364349" cy="1655906"/>
            <a:chOff x="1066800" y="4137426"/>
            <a:chExt cx="4089626" cy="207287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F883B5-4E70-4174-B55E-F3B2CB85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3652" y="4137426"/>
              <a:ext cx="986480" cy="171450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3B190B4-3926-4A60-B814-C62F331E6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7573" y="5208288"/>
              <a:ext cx="1168853" cy="88453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A88F533-7FD9-4A72-92EC-C1A20F746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2782" y="5102225"/>
              <a:ext cx="1168077" cy="9906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05C9AD6-9E15-4FF1-8C76-4D46E9D48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5296530"/>
              <a:ext cx="1472345" cy="79629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DA0FFC4-3613-4C87-AB7A-FB37EE01C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199" y="5338206"/>
              <a:ext cx="763451" cy="87209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90960BC-25D6-4194-82A1-913C6EDFC329}"/>
              </a:ext>
            </a:extLst>
          </p:cNvPr>
          <p:cNvGrpSpPr/>
          <p:nvPr/>
        </p:nvGrpSpPr>
        <p:grpSpPr>
          <a:xfrm>
            <a:off x="783797" y="1776676"/>
            <a:ext cx="7348871" cy="2959373"/>
            <a:chOff x="708205" y="2193280"/>
            <a:chExt cx="4976842" cy="199331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F64932A-F637-4E2C-82F0-892E8A80CC09}"/>
                </a:ext>
              </a:extLst>
            </p:cNvPr>
            <p:cNvGrpSpPr/>
            <p:nvPr/>
          </p:nvGrpSpPr>
          <p:grpSpPr>
            <a:xfrm>
              <a:off x="708205" y="2193280"/>
              <a:ext cx="4976842" cy="1835255"/>
              <a:chOff x="708205" y="1583683"/>
              <a:chExt cx="4976842" cy="183525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F12CF9F-820E-4656-BE45-F6D69B6A68C1}"/>
                  </a:ext>
                </a:extLst>
              </p:cNvPr>
              <p:cNvSpPr/>
              <p:nvPr/>
            </p:nvSpPr>
            <p:spPr>
              <a:xfrm>
                <a:off x="767709" y="1583683"/>
                <a:ext cx="4917338" cy="183525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C90DCA8-A9C2-48BF-A642-0127AF306D33}"/>
                  </a:ext>
                </a:extLst>
              </p:cNvPr>
              <p:cNvSpPr/>
              <p:nvPr/>
            </p:nvSpPr>
            <p:spPr>
              <a:xfrm rot="2700000">
                <a:off x="708205" y="1955720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9CDD4B-8A93-4953-BB5E-87BB2551FC07}"/>
                </a:ext>
              </a:extLst>
            </p:cNvPr>
            <p:cNvSpPr txBox="1"/>
            <p:nvPr/>
          </p:nvSpPr>
          <p:spPr>
            <a:xfrm>
              <a:off x="894154" y="2222902"/>
              <a:ext cx="2491696" cy="1963689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dirty="0" smtClean="0">
                  <a:solidFill>
                    <a:srgbClr val="1C1C1C"/>
                  </a:solidFill>
                </a:rPr>
                <a:t>Semi-skimmed milk 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dirty="0" smtClean="0">
                  <a:solidFill>
                    <a:srgbClr val="1C1C1C"/>
                  </a:solidFill>
                </a:rPr>
                <a:t>Salmon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dirty="0" smtClean="0">
                  <a:solidFill>
                    <a:srgbClr val="1C1C1C"/>
                  </a:solidFill>
                </a:rPr>
                <a:t>Vegetable oil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dirty="0" smtClean="0">
                  <a:solidFill>
                    <a:srgbClr val="1C1C1C"/>
                  </a:solidFill>
                </a:rPr>
                <a:t>Baked potatoes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dirty="0" smtClean="0">
                  <a:solidFill>
                    <a:srgbClr val="1C1C1C"/>
                  </a:solidFill>
                </a:rPr>
                <a:t>Apples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dirty="0" smtClean="0">
                  <a:solidFill>
                    <a:srgbClr val="1C1C1C"/>
                  </a:solidFill>
                </a:rPr>
                <a:t>Eggs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dirty="0" smtClean="0">
                  <a:solidFill>
                    <a:srgbClr val="1C1C1C"/>
                  </a:solidFill>
                </a:rPr>
                <a:t>Chicken breast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dirty="0" smtClean="0">
                  <a:solidFill>
                    <a:srgbClr val="1C1C1C"/>
                  </a:solidFill>
                </a:rPr>
                <a:t>Celery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dirty="0" smtClean="0">
                  <a:solidFill>
                    <a:srgbClr val="1C1C1C"/>
                  </a:solidFill>
                </a:rPr>
                <a:t>Cheddar cheese</a:t>
              </a:r>
            </a:p>
            <a:p>
              <a:pPr lvl="0"/>
              <a:endParaRPr lang="en-GB" dirty="0">
                <a:solidFill>
                  <a:srgbClr val="1C1C1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638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650" y="31804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Cholesterol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FA1511-CD80-43BA-BB37-8374228F7C6A}"/>
              </a:ext>
            </a:extLst>
          </p:cNvPr>
          <p:cNvGrpSpPr/>
          <p:nvPr/>
        </p:nvGrpSpPr>
        <p:grpSpPr>
          <a:xfrm>
            <a:off x="681510" y="829604"/>
            <a:ext cx="7680145" cy="821226"/>
            <a:chOff x="708205" y="2194557"/>
            <a:chExt cx="7680145" cy="82122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4EA961D-AFDC-4446-9F62-93EEEF7C0510}"/>
                </a:ext>
              </a:extLst>
            </p:cNvPr>
            <p:cNvGrpSpPr/>
            <p:nvPr/>
          </p:nvGrpSpPr>
          <p:grpSpPr>
            <a:xfrm>
              <a:off x="708205" y="2194557"/>
              <a:ext cx="7680145" cy="821226"/>
              <a:chOff x="708205" y="1584960"/>
              <a:chExt cx="7680145" cy="8212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CC4DBC6-E7C0-48CC-A5B6-9304A5D26698}"/>
                  </a:ext>
                </a:extLst>
              </p:cNvPr>
              <p:cNvSpPr/>
              <p:nvPr/>
            </p:nvSpPr>
            <p:spPr>
              <a:xfrm>
                <a:off x="755650" y="1584960"/>
                <a:ext cx="7632700" cy="82122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AFA9B78-7B4E-4FAB-B536-6CFBCD676F92}"/>
                  </a:ext>
                </a:extLst>
              </p:cNvPr>
              <p:cNvSpPr/>
              <p:nvPr/>
            </p:nvSpPr>
            <p:spPr>
              <a:xfrm rot="2700000">
                <a:off x="708205" y="1945469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9FF12E-21DD-46CE-B60C-86402E878302}"/>
                </a:ext>
              </a:extLst>
            </p:cNvPr>
            <p:cNvSpPr txBox="1"/>
            <p:nvPr/>
          </p:nvSpPr>
          <p:spPr>
            <a:xfrm>
              <a:off x="896981" y="2240083"/>
              <a:ext cx="7491369" cy="68401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sz="1750" spc="-30" dirty="0">
                  <a:solidFill>
                    <a:srgbClr val="1C1C1C"/>
                  </a:solidFill>
                </a:rPr>
                <a:t>Here are the foods in order from lowest to highest amounts of cholesterol. They are shown here with the amount of cholesterol </a:t>
              </a:r>
              <a:r>
                <a:rPr lang="en-GB" sz="1750" spc="-30" dirty="0" smtClean="0">
                  <a:solidFill>
                    <a:srgbClr val="1C1C1C"/>
                  </a:solidFill>
                </a:rPr>
                <a:t>(in milligrams) per </a:t>
              </a:r>
              <a:r>
                <a:rPr lang="en-GB" sz="1750" spc="-30" dirty="0">
                  <a:solidFill>
                    <a:srgbClr val="1C1C1C"/>
                  </a:solidFill>
                </a:rPr>
                <a:t>100g.</a:t>
              </a:r>
            </a:p>
          </p:txBody>
        </p:sp>
      </p:grp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8F2D8CF4-CDB1-4226-A705-E1E9146D1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306360"/>
              </p:ext>
            </p:extLst>
          </p:nvPr>
        </p:nvGraphicFramePr>
        <p:xfrm>
          <a:off x="3946072" y="2019680"/>
          <a:ext cx="5054600" cy="370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7370">
                  <a:extLst>
                    <a:ext uri="{9D8B030D-6E8A-4147-A177-3AD203B41FA5}">
                      <a16:colId xmlns:a16="http://schemas.microsoft.com/office/drawing/2014/main" val="3409780005"/>
                    </a:ext>
                  </a:extLst>
                </a:gridCol>
                <a:gridCol w="2507230">
                  <a:extLst>
                    <a:ext uri="{9D8B030D-6E8A-4147-A177-3AD203B41FA5}">
                      <a16:colId xmlns:a16="http://schemas.microsoft.com/office/drawing/2014/main" val="23321159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Food</a:t>
                      </a:r>
                    </a:p>
                  </a:txBody>
                  <a:tcPr anchor="ctr">
                    <a:solidFill>
                      <a:srgbClr val="7768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Amount of cholesterol</a:t>
                      </a:r>
                    </a:p>
                  </a:txBody>
                  <a:tcPr anchor="ctr">
                    <a:solidFill>
                      <a:srgbClr val="7768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646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apples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7360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vegetable 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0300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baked potatoes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4632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celery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94004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semi-skimmed milk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4478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salmon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55mg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6519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chicken breast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85mg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5707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cheddar cheese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105mg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4179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eggs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373mg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3448258"/>
                  </a:ext>
                </a:extLst>
              </a:tr>
            </a:tbl>
          </a:graphicData>
        </a:graphic>
      </p:graphicFrame>
      <p:sp>
        <p:nvSpPr>
          <p:cNvPr id="45" name="Rectangle 44">
            <a:extLst>
              <a:ext uri="{FF2B5EF4-FFF2-40B4-BE49-F238E27FC236}">
                <a16:creationId xmlns:a16="http://schemas.microsoft.com/office/drawing/2014/main" id="{199790C9-64C5-44F6-B2A0-83FAD81EE7F6}"/>
              </a:ext>
            </a:extLst>
          </p:cNvPr>
          <p:cNvSpPr/>
          <p:nvPr/>
        </p:nvSpPr>
        <p:spPr>
          <a:xfrm rot="2700000">
            <a:off x="2005986" y="2530134"/>
            <a:ext cx="94891" cy="94891"/>
          </a:xfrm>
          <a:prstGeom prst="rect">
            <a:avLst/>
          </a:prstGeom>
          <a:solidFill>
            <a:schemeClr val="bg1"/>
          </a:solidFill>
          <a:ln w="28575">
            <a:solidFill>
              <a:srgbClr val="7768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46E801D-A885-4A61-8951-59709824F91A}"/>
              </a:ext>
            </a:extLst>
          </p:cNvPr>
          <p:cNvGrpSpPr/>
          <p:nvPr/>
        </p:nvGrpSpPr>
        <p:grpSpPr>
          <a:xfrm>
            <a:off x="728955" y="1786881"/>
            <a:ext cx="3639845" cy="519787"/>
            <a:chOff x="708205" y="2194556"/>
            <a:chExt cx="7680145" cy="519787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386D6A0-6456-496D-B301-57BED637ECF5}"/>
                </a:ext>
              </a:extLst>
            </p:cNvPr>
            <p:cNvGrpSpPr/>
            <p:nvPr/>
          </p:nvGrpSpPr>
          <p:grpSpPr>
            <a:xfrm>
              <a:off x="708205" y="2194556"/>
              <a:ext cx="5746383" cy="519787"/>
              <a:chOff x="708205" y="1584959"/>
              <a:chExt cx="5746383" cy="519787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EA7899F-6A54-43A8-8A9C-0D40CB5A2988}"/>
                  </a:ext>
                </a:extLst>
              </p:cNvPr>
              <p:cNvSpPr/>
              <p:nvPr/>
            </p:nvSpPr>
            <p:spPr>
              <a:xfrm>
                <a:off x="755650" y="1584959"/>
                <a:ext cx="5698938" cy="51978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8CC8DCD1-2572-4F39-A143-8B04177E34F1}"/>
                  </a:ext>
                </a:extLst>
              </p:cNvPr>
              <p:cNvSpPr/>
              <p:nvPr/>
            </p:nvSpPr>
            <p:spPr>
              <a:xfrm rot="2700000">
                <a:off x="708205" y="1802035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67C7B2D-F94E-4BC4-955E-5D0FA47D5087}"/>
                </a:ext>
              </a:extLst>
            </p:cNvPr>
            <p:cNvSpPr txBox="1"/>
            <p:nvPr/>
          </p:nvSpPr>
          <p:spPr>
            <a:xfrm>
              <a:off x="896981" y="2240083"/>
              <a:ext cx="7491369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spc="-30" dirty="0">
                  <a:solidFill>
                    <a:srgbClr val="1C1C1C"/>
                  </a:solidFill>
                </a:rPr>
                <a:t>How close was your </a:t>
              </a:r>
              <a:r>
                <a:rPr lang="en-GB" spc="-30" dirty="0" smtClean="0">
                  <a:solidFill>
                    <a:srgbClr val="1C1C1C"/>
                  </a:solidFill>
                </a:rPr>
                <a:t>list?</a:t>
              </a:r>
              <a:endParaRPr lang="en-GB" spc="-30" dirty="0">
                <a:solidFill>
                  <a:srgbClr val="1C1C1C"/>
                </a:solidFill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50210CD-7C4A-4776-8D9E-F14D227E8472}"/>
              </a:ext>
            </a:extLst>
          </p:cNvPr>
          <p:cNvGrpSpPr/>
          <p:nvPr/>
        </p:nvGrpSpPr>
        <p:grpSpPr>
          <a:xfrm>
            <a:off x="750582" y="2470544"/>
            <a:ext cx="3479310" cy="530456"/>
            <a:chOff x="708205" y="2194558"/>
            <a:chExt cx="7680145" cy="537716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9FB1749-F02B-4DDF-90B5-B9E33898E369}"/>
                </a:ext>
              </a:extLst>
            </p:cNvPr>
            <p:cNvGrpSpPr/>
            <p:nvPr/>
          </p:nvGrpSpPr>
          <p:grpSpPr>
            <a:xfrm>
              <a:off x="708205" y="2194558"/>
              <a:ext cx="5943607" cy="537716"/>
              <a:chOff x="708205" y="1584961"/>
              <a:chExt cx="5943607" cy="537716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1DDF0C1-BC1D-4B83-949F-1D32387CD5B3}"/>
                  </a:ext>
                </a:extLst>
              </p:cNvPr>
              <p:cNvSpPr/>
              <p:nvPr/>
            </p:nvSpPr>
            <p:spPr>
              <a:xfrm>
                <a:off x="755650" y="1584961"/>
                <a:ext cx="5896162" cy="53771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14FA094-7DCA-4DB4-A443-47B5A6B04318}"/>
                  </a:ext>
                </a:extLst>
              </p:cNvPr>
              <p:cNvSpPr/>
              <p:nvPr/>
            </p:nvSpPr>
            <p:spPr>
              <a:xfrm rot="2700000">
                <a:off x="708205" y="1811000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678C836-D44B-4330-BFFD-FB19A208C459}"/>
                </a:ext>
              </a:extLst>
            </p:cNvPr>
            <p:cNvSpPr txBox="1"/>
            <p:nvPr/>
          </p:nvSpPr>
          <p:spPr>
            <a:xfrm>
              <a:off x="896981" y="2240083"/>
              <a:ext cx="7491369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spc="-30" dirty="0">
                  <a:solidFill>
                    <a:srgbClr val="1C1C1C"/>
                  </a:solidFill>
                </a:rPr>
                <a:t>Did any surprise you?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ECF7707-DB08-4CF9-AA7F-D7C69677CECD}"/>
              </a:ext>
            </a:extLst>
          </p:cNvPr>
          <p:cNvGrpSpPr/>
          <p:nvPr/>
        </p:nvGrpSpPr>
        <p:grpSpPr>
          <a:xfrm>
            <a:off x="492937" y="4129775"/>
            <a:ext cx="3255186" cy="924387"/>
            <a:chOff x="708205" y="2194557"/>
            <a:chExt cx="5979466" cy="821226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536E4B0-4CB3-4E71-AC34-C39E8B281FBD}"/>
                </a:ext>
              </a:extLst>
            </p:cNvPr>
            <p:cNvGrpSpPr/>
            <p:nvPr/>
          </p:nvGrpSpPr>
          <p:grpSpPr>
            <a:xfrm>
              <a:off x="708205" y="2194557"/>
              <a:ext cx="5979466" cy="821226"/>
              <a:chOff x="708205" y="1584960"/>
              <a:chExt cx="5979466" cy="821226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BDA5A1D-568F-4B46-8B43-513C32F9057E}"/>
                  </a:ext>
                </a:extLst>
              </p:cNvPr>
              <p:cNvSpPr/>
              <p:nvPr/>
            </p:nvSpPr>
            <p:spPr>
              <a:xfrm>
                <a:off x="755650" y="1584960"/>
                <a:ext cx="5932021" cy="82122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C6588889-7325-405C-BCA0-8D260E565620}"/>
                  </a:ext>
                </a:extLst>
              </p:cNvPr>
              <p:cNvSpPr/>
              <p:nvPr/>
            </p:nvSpPr>
            <p:spPr>
              <a:xfrm rot="2700000">
                <a:off x="708205" y="1945469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EA46A72-D1F2-457C-A3BB-95AAB6B86026}"/>
                </a:ext>
              </a:extLst>
            </p:cNvPr>
            <p:cNvSpPr txBox="1"/>
            <p:nvPr/>
          </p:nvSpPr>
          <p:spPr>
            <a:xfrm>
              <a:off x="896982" y="2240083"/>
              <a:ext cx="5500747" cy="391041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spc="-30" dirty="0">
                  <a:solidFill>
                    <a:srgbClr val="1C1C1C"/>
                  </a:solidFill>
                </a:rPr>
                <a:t>What do you notice about the foods containing cholesterol?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5C207F3-5299-490E-A4D9-8A557FE27D55}"/>
              </a:ext>
            </a:extLst>
          </p:cNvPr>
          <p:cNvGrpSpPr/>
          <p:nvPr/>
        </p:nvGrpSpPr>
        <p:grpSpPr>
          <a:xfrm>
            <a:off x="491767" y="5131785"/>
            <a:ext cx="3285384" cy="1051151"/>
            <a:chOff x="708205" y="2194557"/>
            <a:chExt cx="5710524" cy="821226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67C3F866-F761-4113-A454-72111C0D8CC0}"/>
                </a:ext>
              </a:extLst>
            </p:cNvPr>
            <p:cNvGrpSpPr/>
            <p:nvPr/>
          </p:nvGrpSpPr>
          <p:grpSpPr>
            <a:xfrm>
              <a:off x="708205" y="2194557"/>
              <a:ext cx="5710524" cy="821226"/>
              <a:chOff x="708205" y="1584960"/>
              <a:chExt cx="5710524" cy="821226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507B44E-5C2E-4B5B-A594-01D02C54EC40}"/>
                  </a:ext>
                </a:extLst>
              </p:cNvPr>
              <p:cNvSpPr/>
              <p:nvPr/>
            </p:nvSpPr>
            <p:spPr>
              <a:xfrm>
                <a:off x="755650" y="1584960"/>
                <a:ext cx="5663079" cy="82122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A8D2C292-BE9E-4EA5-AC07-E70610948FB5}"/>
                  </a:ext>
                </a:extLst>
              </p:cNvPr>
              <p:cNvSpPr/>
              <p:nvPr/>
            </p:nvSpPr>
            <p:spPr>
              <a:xfrm rot="2700000">
                <a:off x="708205" y="1945469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4AEEB49-6DC2-4E96-B40F-C86BB393EC8C}"/>
                </a:ext>
              </a:extLst>
            </p:cNvPr>
            <p:cNvSpPr txBox="1"/>
            <p:nvPr/>
          </p:nvSpPr>
          <p:spPr>
            <a:xfrm>
              <a:off x="896981" y="2240083"/>
              <a:ext cx="5454714" cy="762828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spc="-30" dirty="0" smtClean="0">
                  <a:solidFill>
                    <a:srgbClr val="1C1C1C"/>
                  </a:solidFill>
                </a:rPr>
                <a:t>They come </a:t>
              </a:r>
              <a:r>
                <a:rPr lang="en-GB" spc="-30" dirty="0">
                  <a:solidFill>
                    <a:srgbClr val="1C1C1C"/>
                  </a:solidFill>
                </a:rPr>
                <a:t>from animal sources - in fact, cholesterol </a:t>
              </a:r>
              <a:r>
                <a:rPr lang="en-GB" b="1" spc="-30" dirty="0">
                  <a:solidFill>
                    <a:srgbClr val="1C1C1C"/>
                  </a:solidFill>
                </a:rPr>
                <a:t>only</a:t>
              </a:r>
              <a:r>
                <a:rPr lang="en-GB" spc="-30" dirty="0">
                  <a:solidFill>
                    <a:srgbClr val="1C1C1C"/>
                  </a:solidFill>
                </a:rPr>
                <a:t> comes from animal products.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005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Cholesterol</a:t>
            </a:r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8F2D8CF4-CDB1-4226-A705-E1E9146D1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93291"/>
              </p:ext>
            </p:extLst>
          </p:nvPr>
        </p:nvGraphicFramePr>
        <p:xfrm>
          <a:off x="2044700" y="2393633"/>
          <a:ext cx="5054600" cy="370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7370">
                  <a:extLst>
                    <a:ext uri="{9D8B030D-6E8A-4147-A177-3AD203B41FA5}">
                      <a16:colId xmlns:a16="http://schemas.microsoft.com/office/drawing/2014/main" val="3409780005"/>
                    </a:ext>
                  </a:extLst>
                </a:gridCol>
                <a:gridCol w="2507230">
                  <a:extLst>
                    <a:ext uri="{9D8B030D-6E8A-4147-A177-3AD203B41FA5}">
                      <a16:colId xmlns:a16="http://schemas.microsoft.com/office/drawing/2014/main" val="23321159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Food</a:t>
                      </a:r>
                    </a:p>
                  </a:txBody>
                  <a:tcPr anchor="ctr">
                    <a:solidFill>
                      <a:srgbClr val="7768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Amount of cholesterol</a:t>
                      </a:r>
                    </a:p>
                  </a:txBody>
                  <a:tcPr anchor="ctr">
                    <a:solidFill>
                      <a:srgbClr val="7768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646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apples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7360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vegetable 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0300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baked potatoes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4632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celery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94004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semi-skimmed milk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4478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salmon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55mg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6519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chicken breast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85mg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5707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cheddar cheese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105mg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4179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eggs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373mg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3448258"/>
                  </a:ext>
                </a:extLst>
              </a:tr>
            </a:tbl>
          </a:graphicData>
        </a:graphic>
      </p:graphicFrame>
      <p:sp>
        <p:nvSpPr>
          <p:cNvPr id="45" name="Rectangle 44">
            <a:extLst>
              <a:ext uri="{FF2B5EF4-FFF2-40B4-BE49-F238E27FC236}">
                <a16:creationId xmlns:a16="http://schemas.microsoft.com/office/drawing/2014/main" id="{199790C9-64C5-44F6-B2A0-83FAD81EE7F6}"/>
              </a:ext>
            </a:extLst>
          </p:cNvPr>
          <p:cNvSpPr/>
          <p:nvPr/>
        </p:nvSpPr>
        <p:spPr>
          <a:xfrm rot="2700000">
            <a:off x="2005986" y="2530134"/>
            <a:ext cx="94891" cy="94891"/>
          </a:xfrm>
          <a:prstGeom prst="rect">
            <a:avLst/>
          </a:prstGeom>
          <a:solidFill>
            <a:schemeClr val="bg1"/>
          </a:solidFill>
          <a:ln w="28575">
            <a:solidFill>
              <a:srgbClr val="7768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3" name="table cover">
            <a:extLst>
              <a:ext uri="{FF2B5EF4-FFF2-40B4-BE49-F238E27FC236}">
                <a16:creationId xmlns:a16="http://schemas.microsoft.com/office/drawing/2014/main" id="{DC9F381A-8712-4915-A748-9AE6447AD4F4}"/>
              </a:ext>
            </a:extLst>
          </p:cNvPr>
          <p:cNvSpPr/>
          <p:nvPr/>
        </p:nvSpPr>
        <p:spPr>
          <a:xfrm>
            <a:off x="1921652" y="2277540"/>
            <a:ext cx="5441576" cy="3935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A795D6C-6413-4E21-B603-248164A2D766}"/>
              </a:ext>
            </a:extLst>
          </p:cNvPr>
          <p:cNvGrpSpPr/>
          <p:nvPr/>
        </p:nvGrpSpPr>
        <p:grpSpPr>
          <a:xfrm>
            <a:off x="661869" y="1812734"/>
            <a:ext cx="5746383" cy="1102495"/>
            <a:chOff x="708205" y="2194556"/>
            <a:chExt cx="5746383" cy="1102495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548854ED-9EFC-462C-A1E8-5250F3BD66F7}"/>
                </a:ext>
              </a:extLst>
            </p:cNvPr>
            <p:cNvGrpSpPr/>
            <p:nvPr/>
          </p:nvGrpSpPr>
          <p:grpSpPr>
            <a:xfrm>
              <a:off x="708205" y="2194556"/>
              <a:ext cx="5746383" cy="1102495"/>
              <a:chOff x="708205" y="1584959"/>
              <a:chExt cx="5746383" cy="1102495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43C3D51-4F96-4A4B-94A8-5273991396A3}"/>
                  </a:ext>
                </a:extLst>
              </p:cNvPr>
              <p:cNvSpPr/>
              <p:nvPr/>
            </p:nvSpPr>
            <p:spPr>
              <a:xfrm>
                <a:off x="755650" y="1584959"/>
                <a:ext cx="5698938" cy="110249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1164C1D0-3F01-4CBC-B3A1-2CC4C5A3BF0B}"/>
                  </a:ext>
                </a:extLst>
              </p:cNvPr>
              <p:cNvSpPr/>
              <p:nvPr/>
            </p:nvSpPr>
            <p:spPr>
              <a:xfrm rot="2700000">
                <a:off x="708205" y="2088906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DB9B7F9-14A5-4F12-BC05-A555256555D1}"/>
                </a:ext>
              </a:extLst>
            </p:cNvPr>
            <p:cNvSpPr txBox="1"/>
            <p:nvPr/>
          </p:nvSpPr>
          <p:spPr>
            <a:xfrm>
              <a:off x="896981" y="2240083"/>
              <a:ext cx="5234879" cy="976403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b="1" spc="-30" dirty="0">
                  <a:solidFill>
                    <a:srgbClr val="1C1C1C"/>
                  </a:solidFill>
                </a:rPr>
                <a:t>Remember</a:t>
              </a:r>
              <a:r>
                <a:rPr lang="en-GB" spc="-30" dirty="0">
                  <a:solidFill>
                    <a:srgbClr val="1C1C1C"/>
                  </a:solidFill>
                </a:rPr>
                <a:t>, some cholesterol is good for you and that fatty foods can be enjoyed as an occasional treat as part of a healthy diet. 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12E34A5-9A03-4EA8-9DCF-A5E865A7AD79}"/>
              </a:ext>
            </a:extLst>
          </p:cNvPr>
          <p:cNvGrpSpPr/>
          <p:nvPr/>
        </p:nvGrpSpPr>
        <p:grpSpPr>
          <a:xfrm>
            <a:off x="583916" y="3552918"/>
            <a:ext cx="5925678" cy="1102495"/>
            <a:chOff x="708205" y="2194556"/>
            <a:chExt cx="5746383" cy="1102495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7034108D-80B0-42E9-80EE-DED93AD3BAF7}"/>
                </a:ext>
              </a:extLst>
            </p:cNvPr>
            <p:cNvGrpSpPr/>
            <p:nvPr/>
          </p:nvGrpSpPr>
          <p:grpSpPr>
            <a:xfrm>
              <a:off x="708205" y="2194556"/>
              <a:ext cx="5746383" cy="1102495"/>
              <a:chOff x="708205" y="1584959"/>
              <a:chExt cx="5746383" cy="1102495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4C719DA3-2687-4F5D-A482-27F58F9A9354}"/>
                  </a:ext>
                </a:extLst>
              </p:cNvPr>
              <p:cNvSpPr/>
              <p:nvPr/>
            </p:nvSpPr>
            <p:spPr>
              <a:xfrm>
                <a:off x="755650" y="1584959"/>
                <a:ext cx="5698938" cy="110249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B2C5DD17-1755-4AA4-B9BC-F9DBCC19E1E9}"/>
                  </a:ext>
                </a:extLst>
              </p:cNvPr>
              <p:cNvSpPr/>
              <p:nvPr/>
            </p:nvSpPr>
            <p:spPr>
              <a:xfrm rot="2700000">
                <a:off x="708205" y="2088906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53D81868-8C74-4A5E-9A24-ECC5B95AD670}"/>
                </a:ext>
              </a:extLst>
            </p:cNvPr>
            <p:cNvSpPr txBox="1"/>
            <p:nvPr/>
          </p:nvSpPr>
          <p:spPr>
            <a:xfrm>
              <a:off x="896983" y="2275943"/>
              <a:ext cx="4383990" cy="976403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spc="-30" dirty="0">
                  <a:solidFill>
                    <a:srgbClr val="1C1C1C"/>
                  </a:solidFill>
                </a:rPr>
                <a:t>Food with high levels of cholesterol can often be good in other ways, including </a:t>
              </a:r>
            </a:p>
            <a:p>
              <a:pPr lvl="0"/>
              <a:r>
                <a:rPr lang="en-GB" spc="-30" dirty="0">
                  <a:solidFill>
                    <a:srgbClr val="1C1C1C"/>
                  </a:solidFill>
                </a:rPr>
                <a:t>as a source of </a:t>
              </a:r>
              <a:r>
                <a:rPr lang="en-GB" spc="-30" dirty="0" smtClean="0">
                  <a:solidFill>
                    <a:srgbClr val="1C1C1C"/>
                  </a:solidFill>
                </a:rPr>
                <a:t>protein e.g. eggs.</a:t>
              </a:r>
              <a:endParaRPr lang="en-GB" spc="-30" dirty="0">
                <a:solidFill>
                  <a:srgbClr val="1C1C1C"/>
                </a:solidFill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DD2CB2C-33E8-4612-9EE3-FE78924A96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911" y="1295602"/>
            <a:ext cx="3648635" cy="556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1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Cholesterol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FA1511-CD80-43BA-BB37-8374228F7C6A}"/>
              </a:ext>
            </a:extLst>
          </p:cNvPr>
          <p:cNvGrpSpPr/>
          <p:nvPr/>
        </p:nvGrpSpPr>
        <p:grpSpPr>
          <a:xfrm>
            <a:off x="708205" y="2043330"/>
            <a:ext cx="5967803" cy="519787"/>
            <a:chOff x="708205" y="2194557"/>
            <a:chExt cx="5967803" cy="51978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4EA961D-AFDC-4446-9F62-93EEEF7C0510}"/>
                </a:ext>
              </a:extLst>
            </p:cNvPr>
            <p:cNvGrpSpPr/>
            <p:nvPr/>
          </p:nvGrpSpPr>
          <p:grpSpPr>
            <a:xfrm>
              <a:off x="708205" y="2194557"/>
              <a:ext cx="5967803" cy="519787"/>
              <a:chOff x="708205" y="1584960"/>
              <a:chExt cx="5967803" cy="519787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CC4DBC6-E7C0-48CC-A5B6-9304A5D26698}"/>
                  </a:ext>
                </a:extLst>
              </p:cNvPr>
              <p:cNvSpPr/>
              <p:nvPr/>
            </p:nvSpPr>
            <p:spPr>
              <a:xfrm>
                <a:off x="755650" y="1584960"/>
                <a:ext cx="5920358" cy="51978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AFA9B78-7B4E-4FAB-B536-6CFBCD676F92}"/>
                  </a:ext>
                </a:extLst>
              </p:cNvPr>
              <p:cNvSpPr/>
              <p:nvPr/>
            </p:nvSpPr>
            <p:spPr>
              <a:xfrm rot="2700000">
                <a:off x="708205" y="1802032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9FF12E-21DD-46CE-B60C-86402E878302}"/>
                </a:ext>
              </a:extLst>
            </p:cNvPr>
            <p:cNvSpPr txBox="1"/>
            <p:nvPr/>
          </p:nvSpPr>
          <p:spPr>
            <a:xfrm>
              <a:off x="896981" y="2240083"/>
              <a:ext cx="5601473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spc="-30" dirty="0">
                  <a:solidFill>
                    <a:srgbClr val="1C1C1C"/>
                  </a:solidFill>
                </a:rPr>
                <a:t>Foods from plants contain no harmful cholesterol. 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55DEAAA-D797-43CA-B0A4-B23A1090A7AA}"/>
              </a:ext>
            </a:extLst>
          </p:cNvPr>
          <p:cNvGrpSpPr/>
          <p:nvPr/>
        </p:nvGrpSpPr>
        <p:grpSpPr>
          <a:xfrm>
            <a:off x="708205" y="2787314"/>
            <a:ext cx="6322910" cy="1118863"/>
            <a:chOff x="708205" y="2194557"/>
            <a:chExt cx="6322910" cy="1118863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460BD2C-E10A-46AE-B575-89EE395D68FA}"/>
                </a:ext>
              </a:extLst>
            </p:cNvPr>
            <p:cNvGrpSpPr/>
            <p:nvPr/>
          </p:nvGrpSpPr>
          <p:grpSpPr>
            <a:xfrm>
              <a:off x="708205" y="2194557"/>
              <a:ext cx="6322910" cy="1118863"/>
              <a:chOff x="708205" y="1584960"/>
              <a:chExt cx="6322910" cy="1118863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CB4DC93-9643-4EA5-919C-CAFF17CE6011}"/>
                  </a:ext>
                </a:extLst>
              </p:cNvPr>
              <p:cNvSpPr/>
              <p:nvPr/>
            </p:nvSpPr>
            <p:spPr>
              <a:xfrm>
                <a:off x="755650" y="1584960"/>
                <a:ext cx="6275465" cy="111886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D408D46-1BEB-4298-9C09-F9A695BC73CA}"/>
                  </a:ext>
                </a:extLst>
              </p:cNvPr>
              <p:cNvSpPr/>
              <p:nvPr/>
            </p:nvSpPr>
            <p:spPr>
              <a:xfrm rot="2700000">
                <a:off x="708205" y="2091426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0566BC9-6767-4708-BB67-5B15B9DA7814}"/>
                </a:ext>
              </a:extLst>
            </p:cNvPr>
            <p:cNvSpPr txBox="1"/>
            <p:nvPr/>
          </p:nvSpPr>
          <p:spPr>
            <a:xfrm>
              <a:off x="896981" y="2266717"/>
              <a:ext cx="5273000" cy="976403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r>
                <a:rPr lang="en-GB" spc="-30" dirty="0">
                  <a:solidFill>
                    <a:srgbClr val="1C1C1C"/>
                  </a:solidFill>
                </a:rPr>
                <a:t>Health specialists advise people who need to lower their cholesterol levels to eat less meat and cheese. </a:t>
              </a:r>
              <a:r>
                <a:rPr lang="en-GB" dirty="0"/>
                <a:t>This should help them to keep their hearts healthy.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33C0865-F164-4037-9615-C359DD2AD8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963" y="1992054"/>
            <a:ext cx="2492472" cy="1834223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1523219B-654F-49CD-B944-BAB64A5A3C38}"/>
              </a:ext>
            </a:extLst>
          </p:cNvPr>
          <p:cNvGrpSpPr/>
          <p:nvPr/>
        </p:nvGrpSpPr>
        <p:grpSpPr>
          <a:xfrm>
            <a:off x="708205" y="4154475"/>
            <a:ext cx="6322910" cy="1118863"/>
            <a:chOff x="708205" y="2194557"/>
            <a:chExt cx="6322910" cy="1118863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8D2D5274-EF06-42EA-BD60-8239147AA519}"/>
                </a:ext>
              </a:extLst>
            </p:cNvPr>
            <p:cNvGrpSpPr/>
            <p:nvPr/>
          </p:nvGrpSpPr>
          <p:grpSpPr>
            <a:xfrm>
              <a:off x="708205" y="2194557"/>
              <a:ext cx="6322910" cy="1118863"/>
              <a:chOff x="708205" y="1584960"/>
              <a:chExt cx="6322910" cy="1118863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DDDB3E66-B142-49A4-BFA7-31E8F45F5F8F}"/>
                  </a:ext>
                </a:extLst>
              </p:cNvPr>
              <p:cNvSpPr/>
              <p:nvPr/>
            </p:nvSpPr>
            <p:spPr>
              <a:xfrm>
                <a:off x="755650" y="1584960"/>
                <a:ext cx="6275465" cy="111886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8343A9F4-05F2-43AB-ADD1-2F919A6E79C5}"/>
                  </a:ext>
                </a:extLst>
              </p:cNvPr>
              <p:cNvSpPr/>
              <p:nvPr/>
            </p:nvSpPr>
            <p:spPr>
              <a:xfrm rot="2700000">
                <a:off x="708205" y="2091426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0579C19-5AA5-4721-BAA1-634616CA5F59}"/>
                </a:ext>
              </a:extLst>
            </p:cNvPr>
            <p:cNvSpPr txBox="1"/>
            <p:nvPr/>
          </p:nvSpPr>
          <p:spPr>
            <a:xfrm>
              <a:off x="896981" y="2266717"/>
              <a:ext cx="5273000" cy="976403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r>
                <a:rPr lang="en-GB" spc="-30" dirty="0">
                  <a:solidFill>
                    <a:srgbClr val="1C1C1C"/>
                  </a:solidFill>
                </a:rPr>
                <a:t>It was Marie Maynard Daly’s work which proved that too much cholesterol could narrow blood vessels and lead to serious heart problems.</a:t>
              </a: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0032C6B5-7815-417F-96D5-CAC5496183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560" y="3934906"/>
            <a:ext cx="2281424" cy="22289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E9CAE5-D6FC-4455-91BB-F0A32FADA5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849" y="4198575"/>
            <a:ext cx="1313686" cy="203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3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650" y="728663"/>
            <a:ext cx="7632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+mj-lt"/>
              </a:rPr>
              <a:t>Your Task - Diet </a:t>
            </a:r>
            <a:r>
              <a:rPr lang="en-GB" sz="3200" dirty="0">
                <a:latin typeface="+mj-lt"/>
              </a:rPr>
              <a:t>and the </a:t>
            </a:r>
            <a:r>
              <a:rPr lang="en-GB" sz="3200" dirty="0" smtClean="0">
                <a:latin typeface="+mj-lt"/>
              </a:rPr>
              <a:t>Heart</a:t>
            </a:r>
          </a:p>
          <a:p>
            <a:pPr algn="ctr"/>
            <a:endParaRPr lang="en-GB" sz="2800" dirty="0">
              <a:latin typeface="+mj-lt"/>
            </a:endParaRPr>
          </a:p>
          <a:p>
            <a:r>
              <a:rPr lang="en-GB" dirty="0" smtClean="0">
                <a:latin typeface="+mj-lt"/>
              </a:rPr>
              <a:t>Copy and complete this paragraph explaining how diet and cholesterol can effect the heart and circulation using what you have learnt today. </a:t>
            </a:r>
            <a:endParaRPr lang="en-GB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284" t="31416" r="26685" b="27430"/>
          <a:stretch/>
        </p:blipFill>
        <p:spPr>
          <a:xfrm>
            <a:off x="0" y="2612570"/>
            <a:ext cx="9137976" cy="33020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957" y="614841"/>
            <a:ext cx="979387" cy="88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8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650" y="728663"/>
            <a:ext cx="7632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+mj-lt"/>
              </a:rPr>
              <a:t>Your Task - Diet </a:t>
            </a:r>
            <a:r>
              <a:rPr lang="en-GB" sz="3200" dirty="0">
                <a:latin typeface="+mj-lt"/>
              </a:rPr>
              <a:t>and the </a:t>
            </a:r>
            <a:r>
              <a:rPr lang="en-GB" sz="3200" dirty="0" smtClean="0">
                <a:latin typeface="+mj-lt"/>
              </a:rPr>
              <a:t>Heart</a:t>
            </a:r>
          </a:p>
          <a:p>
            <a:pPr algn="ctr"/>
            <a:endParaRPr lang="en-GB" sz="2800" dirty="0">
              <a:latin typeface="+mj-lt"/>
            </a:endParaRPr>
          </a:p>
          <a:p>
            <a:r>
              <a:rPr lang="en-GB" dirty="0" smtClean="0">
                <a:latin typeface="+mj-lt"/>
              </a:rPr>
              <a:t>Copy and complete this diagram labelling the parts of an artery using what you have learnt today. </a:t>
            </a:r>
            <a:endParaRPr lang="en-GB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558" t="37252" r="44311" b="14335"/>
          <a:stretch/>
        </p:blipFill>
        <p:spPr>
          <a:xfrm>
            <a:off x="1879600" y="2434124"/>
            <a:ext cx="5384800" cy="4423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957" y="614841"/>
            <a:ext cx="979387" cy="88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0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To explain how diet affects the way the body functions.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2" charset="0"/>
              </a:rPr>
              <a:t>I can identify the positive and negative effects that different foods have on my body. </a:t>
            </a:r>
          </a:p>
          <a:p>
            <a:r>
              <a:rPr lang="en-GB" dirty="0">
                <a:latin typeface="Twinkl" pitchFamily="2" charset="0"/>
              </a:rPr>
              <a:t>I can identify where my food comes from.</a:t>
            </a:r>
          </a:p>
          <a:p>
            <a:r>
              <a:rPr lang="en-GB" dirty="0">
                <a:latin typeface="Twinkl" pitchFamily="2" charset="0"/>
              </a:rPr>
              <a:t>I can explain how cholesterol affects the body.</a:t>
            </a:r>
          </a:p>
          <a:p>
            <a:endParaRPr lang="en-GB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091" t="23958" r="35276" b="44098"/>
          <a:stretch/>
        </p:blipFill>
        <p:spPr>
          <a:xfrm>
            <a:off x="0" y="1915292"/>
            <a:ext cx="9144000" cy="34477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649" y="481921"/>
            <a:ext cx="76327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+mj-lt"/>
              </a:rPr>
              <a:t>Answers - Diet </a:t>
            </a:r>
            <a:r>
              <a:rPr lang="en-GB" sz="3200" dirty="0">
                <a:latin typeface="+mj-lt"/>
              </a:rPr>
              <a:t>and the </a:t>
            </a:r>
            <a:r>
              <a:rPr lang="en-GB" sz="3200" dirty="0" smtClean="0">
                <a:latin typeface="+mj-lt"/>
              </a:rPr>
              <a:t>Heart</a:t>
            </a:r>
          </a:p>
          <a:p>
            <a:pPr algn="ctr"/>
            <a:endParaRPr lang="en-GB" sz="2800" dirty="0">
              <a:latin typeface="+mj-lt"/>
            </a:endParaRPr>
          </a:p>
          <a:p>
            <a:endParaRPr lang="en-GB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957" y="614841"/>
            <a:ext cx="979387" cy="88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32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681" t="36856" r="39849" b="22866"/>
          <a:stretch/>
        </p:blipFill>
        <p:spPr>
          <a:xfrm>
            <a:off x="703943" y="1260442"/>
            <a:ext cx="7736113" cy="50823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649" y="481921"/>
            <a:ext cx="76327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+mj-lt"/>
              </a:rPr>
              <a:t>Answers - Diet </a:t>
            </a:r>
            <a:r>
              <a:rPr lang="en-GB" sz="3200" dirty="0">
                <a:latin typeface="+mj-lt"/>
              </a:rPr>
              <a:t>and the </a:t>
            </a:r>
            <a:r>
              <a:rPr lang="en-GB" sz="3200" dirty="0" smtClean="0">
                <a:latin typeface="+mj-lt"/>
              </a:rPr>
              <a:t>Heart</a:t>
            </a:r>
          </a:p>
          <a:p>
            <a:pPr algn="ctr"/>
            <a:endParaRPr lang="en-GB" sz="2800" dirty="0">
              <a:latin typeface="+mj-lt"/>
            </a:endParaRPr>
          </a:p>
          <a:p>
            <a:endParaRPr lang="en-GB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957" y="614841"/>
            <a:ext cx="979387" cy="88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56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Keeping Healthy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FA1511-CD80-43BA-BB37-8374228F7C6A}"/>
              </a:ext>
            </a:extLst>
          </p:cNvPr>
          <p:cNvGrpSpPr/>
          <p:nvPr/>
        </p:nvGrpSpPr>
        <p:grpSpPr>
          <a:xfrm>
            <a:off x="708205" y="1636060"/>
            <a:ext cx="5616395" cy="491843"/>
            <a:chOff x="708205" y="2194556"/>
            <a:chExt cx="5616395" cy="49184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4EA961D-AFDC-4446-9F62-93EEEF7C0510}"/>
                </a:ext>
              </a:extLst>
            </p:cNvPr>
            <p:cNvGrpSpPr/>
            <p:nvPr/>
          </p:nvGrpSpPr>
          <p:grpSpPr>
            <a:xfrm>
              <a:off x="708205" y="2194556"/>
              <a:ext cx="5616395" cy="491843"/>
              <a:chOff x="708205" y="1584959"/>
              <a:chExt cx="5616395" cy="491843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CC4DBC6-E7C0-48CC-A5B6-9304A5D26698}"/>
                  </a:ext>
                </a:extLst>
              </p:cNvPr>
              <p:cNvSpPr/>
              <p:nvPr/>
            </p:nvSpPr>
            <p:spPr>
              <a:xfrm>
                <a:off x="755651" y="1584959"/>
                <a:ext cx="5568949" cy="49184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AFA9B78-7B4E-4FAB-B536-6CFBCD676F92}"/>
                  </a:ext>
                </a:extLst>
              </p:cNvPr>
              <p:cNvSpPr/>
              <p:nvPr/>
            </p:nvSpPr>
            <p:spPr>
              <a:xfrm rot="2700000">
                <a:off x="708205" y="1785104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9FF12E-21DD-46CE-B60C-86402E878302}"/>
                </a:ext>
              </a:extLst>
            </p:cNvPr>
            <p:cNvSpPr txBox="1"/>
            <p:nvPr/>
          </p:nvSpPr>
          <p:spPr>
            <a:xfrm>
              <a:off x="896983" y="2209603"/>
              <a:ext cx="5187624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dirty="0">
                  <a:solidFill>
                    <a:srgbClr val="1C1C1C"/>
                  </a:solidFill>
                </a:rPr>
                <a:t>What do you do to stay healthy?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3B9C9A3-39D9-4952-953A-07EEA0537C48}"/>
              </a:ext>
            </a:extLst>
          </p:cNvPr>
          <p:cNvGrpSpPr/>
          <p:nvPr/>
        </p:nvGrpSpPr>
        <p:grpSpPr>
          <a:xfrm>
            <a:off x="708204" y="2342426"/>
            <a:ext cx="5597346" cy="554598"/>
            <a:chOff x="708205" y="4991101"/>
            <a:chExt cx="5529378" cy="55459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EE9D841-B0EB-4776-93D1-F30A9EFECB91}"/>
                </a:ext>
              </a:extLst>
            </p:cNvPr>
            <p:cNvGrpSpPr/>
            <p:nvPr/>
          </p:nvGrpSpPr>
          <p:grpSpPr>
            <a:xfrm>
              <a:off x="708205" y="4991101"/>
              <a:ext cx="5529378" cy="554598"/>
              <a:chOff x="708205" y="1276351"/>
              <a:chExt cx="5529378" cy="554598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E15D37-C3B6-4291-848D-7A9EF0AA3296}"/>
                  </a:ext>
                </a:extLst>
              </p:cNvPr>
              <p:cNvSpPr/>
              <p:nvPr/>
            </p:nvSpPr>
            <p:spPr>
              <a:xfrm>
                <a:off x="755650" y="1276351"/>
                <a:ext cx="5481933" cy="554598"/>
              </a:xfrm>
              <a:prstGeom prst="rect">
                <a:avLst/>
              </a:prstGeom>
              <a:solidFill>
                <a:srgbClr val="7768AD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1164E1-739F-4D40-9A56-184C8E7DA3E2}"/>
                  </a:ext>
                </a:extLst>
              </p:cNvPr>
              <p:cNvSpPr/>
              <p:nvPr/>
            </p:nvSpPr>
            <p:spPr>
              <a:xfrm rot="2700000">
                <a:off x="708205" y="1505462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2D55FD5-2A66-4975-A0A8-136310CE3489}"/>
                </a:ext>
              </a:extLst>
            </p:cNvPr>
            <p:cNvSpPr txBox="1"/>
            <p:nvPr/>
          </p:nvSpPr>
          <p:spPr>
            <a:xfrm>
              <a:off x="896982" y="5059272"/>
              <a:ext cx="4267937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dirty="0">
                  <a:solidFill>
                    <a:srgbClr val="FFFFFF"/>
                  </a:solidFill>
                  <a:latin typeface="Twinkl SemiBold"/>
                </a:rPr>
                <a:t>Make a list.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25EA101-DF18-4ED9-BB89-ABBB4BC535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92"/>
          <a:stretch/>
        </p:blipFill>
        <p:spPr>
          <a:xfrm flipH="1">
            <a:off x="2466112" y="1432786"/>
            <a:ext cx="5922238" cy="54252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58891" y="457200"/>
            <a:ext cx="1188720" cy="10319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85185E-6 L 0.74132 1.85185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0782" y="312990"/>
            <a:ext cx="76327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Keeping </a:t>
            </a:r>
            <a:r>
              <a:rPr lang="en-GB" sz="3200" dirty="0" smtClean="0">
                <a:latin typeface="+mj-lt"/>
              </a:rPr>
              <a:t>Healthy</a:t>
            </a:r>
          </a:p>
          <a:p>
            <a:pPr algn="ctr"/>
            <a:r>
              <a:rPr lang="en-GB" dirty="0" smtClean="0">
                <a:latin typeface="+mj-lt"/>
              </a:rPr>
              <a:t>Did you get all of these? Any others?</a:t>
            </a:r>
            <a:endParaRPr lang="en-GB" dirty="0">
              <a:latin typeface="+mj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9BCB9B5-51CE-400B-A41E-8BF3DA883239}"/>
              </a:ext>
            </a:extLst>
          </p:cNvPr>
          <p:cNvGrpSpPr/>
          <p:nvPr/>
        </p:nvGrpSpPr>
        <p:grpSpPr>
          <a:xfrm>
            <a:off x="946150" y="1347428"/>
            <a:ext cx="1971144" cy="2081572"/>
            <a:chOff x="833638" y="3768243"/>
            <a:chExt cx="1971144" cy="208157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2D3F5EC-435F-471C-84FF-3DE8F1D1A363}"/>
                </a:ext>
              </a:extLst>
            </p:cNvPr>
            <p:cNvGrpSpPr/>
            <p:nvPr/>
          </p:nvGrpSpPr>
          <p:grpSpPr>
            <a:xfrm>
              <a:off x="992858" y="3768243"/>
              <a:ext cx="1724261" cy="1688911"/>
              <a:chOff x="897608" y="3973794"/>
              <a:chExt cx="1915423" cy="187615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E2C831E-82D4-42EE-9B2C-EAEE72A74988}"/>
                  </a:ext>
                </a:extLst>
              </p:cNvPr>
              <p:cNvSpPr/>
              <p:nvPr/>
            </p:nvSpPr>
            <p:spPr>
              <a:xfrm>
                <a:off x="974725" y="3973794"/>
                <a:ext cx="1769943" cy="1769943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rgbClr val="7768AD"/>
                    </a:solidFill>
                  </a:ln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44B7BEC-6790-4EE0-BC53-23174BE2AF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7608" y="4297529"/>
                <a:ext cx="1915423" cy="1552419"/>
              </a:xfrm>
              <a:prstGeom prst="rect">
                <a:avLst/>
              </a:prstGeom>
            </p:spPr>
          </p:pic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48E7573-7510-4E4B-A23E-44A8E7689180}"/>
                </a:ext>
              </a:extLst>
            </p:cNvPr>
            <p:cNvGrpSpPr/>
            <p:nvPr/>
          </p:nvGrpSpPr>
          <p:grpSpPr>
            <a:xfrm>
              <a:off x="833638" y="5420466"/>
              <a:ext cx="1971144" cy="429349"/>
              <a:chOff x="708205" y="4991101"/>
              <a:chExt cx="1947208" cy="429349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AB33F65E-E1E0-4679-B69E-44C785F13EED}"/>
                  </a:ext>
                </a:extLst>
              </p:cNvPr>
              <p:cNvGrpSpPr/>
              <p:nvPr/>
            </p:nvGrpSpPr>
            <p:grpSpPr>
              <a:xfrm>
                <a:off x="708205" y="4991101"/>
                <a:ext cx="1947208" cy="429349"/>
                <a:chOff x="708205" y="1276351"/>
                <a:chExt cx="1947208" cy="429349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CE2F9F40-46AF-4EC4-ADF6-C343ED978F83}"/>
                    </a:ext>
                  </a:extLst>
                </p:cNvPr>
                <p:cNvSpPr/>
                <p:nvPr/>
              </p:nvSpPr>
              <p:spPr>
                <a:xfrm>
                  <a:off x="755649" y="1276351"/>
                  <a:ext cx="1899764" cy="429349"/>
                </a:xfrm>
                <a:prstGeom prst="rect">
                  <a:avLst/>
                </a:prstGeom>
                <a:solidFill>
                  <a:srgbClr val="7768AD"/>
                </a:solidFill>
                <a:ln w="28575">
                  <a:solidFill>
                    <a:srgbClr val="7768A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winkl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A7960291-59FC-4337-81AE-C57962D2498F}"/>
                    </a:ext>
                  </a:extLst>
                </p:cNvPr>
                <p:cNvSpPr/>
                <p:nvPr/>
              </p:nvSpPr>
              <p:spPr>
                <a:xfrm rot="2700000">
                  <a:off x="708205" y="1446534"/>
                  <a:ext cx="94891" cy="9489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7768A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wink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6A5C0C2-67BE-4773-AD36-F6F34C31E525}"/>
                  </a:ext>
                </a:extLst>
              </p:cNvPr>
              <p:cNvSpPr txBox="1"/>
              <p:nvPr/>
            </p:nvSpPr>
            <p:spPr>
              <a:xfrm>
                <a:off x="840526" y="4992597"/>
                <a:ext cx="1711384" cy="422405"/>
              </a:xfrm>
              <a:prstGeom prst="rect">
                <a:avLst/>
              </a:prstGeom>
              <a:noFill/>
            </p:spPr>
            <p:txBody>
              <a:bodyPr wrap="square" lIns="0" tIns="72000" rIns="0" bIns="72000" rtlCol="0">
                <a:spAutoFit/>
              </a:bodyPr>
              <a:lstStyle/>
              <a:p>
                <a:pPr lvl="0" algn="ctr"/>
                <a:r>
                  <a:rPr lang="en-GB" dirty="0">
                    <a:solidFill>
                      <a:srgbClr val="FFFFFF"/>
                    </a:solidFill>
                    <a:latin typeface="Twinkl SemiBold"/>
                  </a:rPr>
                  <a:t>Eat healthily</a:t>
                </a: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74D71FA-973D-4C4B-A6AC-061BD41712D2}"/>
              </a:ext>
            </a:extLst>
          </p:cNvPr>
          <p:cNvGrpSpPr/>
          <p:nvPr/>
        </p:nvGrpSpPr>
        <p:grpSpPr>
          <a:xfrm>
            <a:off x="6026681" y="4011253"/>
            <a:ext cx="1971144" cy="2081572"/>
            <a:chOff x="833638" y="3768243"/>
            <a:chExt cx="1971144" cy="208157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4CEBF7C-565A-43D4-A9BB-D677AB7D2DEE}"/>
                </a:ext>
              </a:extLst>
            </p:cNvPr>
            <p:cNvGrpSpPr/>
            <p:nvPr/>
          </p:nvGrpSpPr>
          <p:grpSpPr>
            <a:xfrm>
              <a:off x="1062279" y="3768243"/>
              <a:ext cx="1593300" cy="1688911"/>
              <a:chOff x="974725" y="3973794"/>
              <a:chExt cx="1769943" cy="1876154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3B492D48-6566-419A-89C1-CBA2592027B2}"/>
                  </a:ext>
                </a:extLst>
              </p:cNvPr>
              <p:cNvSpPr/>
              <p:nvPr/>
            </p:nvSpPr>
            <p:spPr>
              <a:xfrm>
                <a:off x="974725" y="3973794"/>
                <a:ext cx="1769943" cy="1769943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rgbClr val="7768AD"/>
                    </a:solidFill>
                  </a:ln>
                </a:endParaRPr>
              </a:p>
            </p:txBody>
          </p: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877146F8-D224-4A95-B251-30679CC4C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8195" y="4297529"/>
                <a:ext cx="1354248" cy="1552419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6210179-9255-4C54-86E3-3AC093C323E5}"/>
                </a:ext>
              </a:extLst>
            </p:cNvPr>
            <p:cNvGrpSpPr/>
            <p:nvPr/>
          </p:nvGrpSpPr>
          <p:grpSpPr>
            <a:xfrm>
              <a:off x="833638" y="5420466"/>
              <a:ext cx="1971144" cy="429349"/>
              <a:chOff x="708205" y="4991101"/>
              <a:chExt cx="1947208" cy="429349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4C960629-1CDF-42F4-9B05-77032BEEC061}"/>
                  </a:ext>
                </a:extLst>
              </p:cNvPr>
              <p:cNvGrpSpPr/>
              <p:nvPr/>
            </p:nvGrpSpPr>
            <p:grpSpPr>
              <a:xfrm>
                <a:off x="708205" y="4991101"/>
                <a:ext cx="1947208" cy="429349"/>
                <a:chOff x="708205" y="1276351"/>
                <a:chExt cx="1947208" cy="429349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71AF47BF-9FF8-4108-A4EE-BAA037EE6CAA}"/>
                    </a:ext>
                  </a:extLst>
                </p:cNvPr>
                <p:cNvSpPr/>
                <p:nvPr/>
              </p:nvSpPr>
              <p:spPr>
                <a:xfrm>
                  <a:off x="755649" y="1276351"/>
                  <a:ext cx="1899764" cy="429349"/>
                </a:xfrm>
                <a:prstGeom prst="rect">
                  <a:avLst/>
                </a:prstGeom>
                <a:solidFill>
                  <a:srgbClr val="7768AD"/>
                </a:solidFill>
                <a:ln w="28575">
                  <a:solidFill>
                    <a:srgbClr val="7768A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winkl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E0F4690-9CF9-4F82-99CB-802198344885}"/>
                    </a:ext>
                  </a:extLst>
                </p:cNvPr>
                <p:cNvSpPr/>
                <p:nvPr/>
              </p:nvSpPr>
              <p:spPr>
                <a:xfrm rot="2700000">
                  <a:off x="708205" y="1446534"/>
                  <a:ext cx="94891" cy="9489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7768A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wink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AC13DAC-3487-4E2C-8B5B-8E36AE61546C}"/>
                  </a:ext>
                </a:extLst>
              </p:cNvPr>
              <p:cNvSpPr txBox="1"/>
              <p:nvPr/>
            </p:nvSpPr>
            <p:spPr>
              <a:xfrm>
                <a:off x="840526" y="4992597"/>
                <a:ext cx="1711384" cy="422405"/>
              </a:xfrm>
              <a:prstGeom prst="rect">
                <a:avLst/>
              </a:prstGeom>
              <a:noFill/>
            </p:spPr>
            <p:txBody>
              <a:bodyPr wrap="square" lIns="0" tIns="72000" rIns="0" bIns="72000" rtlCol="0">
                <a:spAutoFit/>
              </a:bodyPr>
              <a:lstStyle/>
              <a:p>
                <a:pPr lvl="0" algn="ctr"/>
                <a:r>
                  <a:rPr lang="en-GB" dirty="0">
                    <a:solidFill>
                      <a:srgbClr val="FFFFFF"/>
                    </a:solidFill>
                    <a:latin typeface="Twinkl SemiBold"/>
                  </a:rPr>
                  <a:t>Drink plenty</a:t>
                </a: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CAFCB93-6797-461E-8A26-2CE00C07F604}"/>
              </a:ext>
            </a:extLst>
          </p:cNvPr>
          <p:cNvGrpSpPr/>
          <p:nvPr/>
        </p:nvGrpSpPr>
        <p:grpSpPr>
          <a:xfrm>
            <a:off x="6036206" y="1047590"/>
            <a:ext cx="1971144" cy="2533810"/>
            <a:chOff x="833638" y="3316005"/>
            <a:chExt cx="1971144" cy="253381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6ED99CF-9061-4394-A124-A9E565EEE4FA}"/>
                </a:ext>
              </a:extLst>
            </p:cNvPr>
            <p:cNvGrpSpPr/>
            <p:nvPr/>
          </p:nvGrpSpPr>
          <p:grpSpPr>
            <a:xfrm>
              <a:off x="1062279" y="3316005"/>
              <a:ext cx="1593300" cy="2103049"/>
              <a:chOff x="974725" y="3471418"/>
              <a:chExt cx="1769943" cy="2336206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96CCDD2F-B83A-4DD8-B0F8-86E378768203}"/>
                  </a:ext>
                </a:extLst>
              </p:cNvPr>
              <p:cNvSpPr/>
              <p:nvPr/>
            </p:nvSpPr>
            <p:spPr>
              <a:xfrm>
                <a:off x="974725" y="3973794"/>
                <a:ext cx="1769943" cy="1769943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rgbClr val="7768AD"/>
                    </a:solidFill>
                  </a:ln>
                </a:endParaRPr>
              </a:p>
            </p:txBody>
          </p: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97A7B82F-27F0-4B87-AF1B-BBFB28D0BD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1258" y="3471418"/>
                <a:ext cx="1125833" cy="2336206"/>
              </a:xfrm>
              <a:prstGeom prst="rect">
                <a:avLst/>
              </a:prstGeom>
            </p:spPr>
          </p:pic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118CF7D-1635-4E55-99B1-73BAA2104460}"/>
                </a:ext>
              </a:extLst>
            </p:cNvPr>
            <p:cNvGrpSpPr/>
            <p:nvPr/>
          </p:nvGrpSpPr>
          <p:grpSpPr>
            <a:xfrm>
              <a:off x="833638" y="5420466"/>
              <a:ext cx="1971144" cy="429349"/>
              <a:chOff x="708205" y="4991101"/>
              <a:chExt cx="1947208" cy="429349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CE15108B-9230-4FCF-B23F-D81F5020092B}"/>
                  </a:ext>
                </a:extLst>
              </p:cNvPr>
              <p:cNvGrpSpPr/>
              <p:nvPr/>
            </p:nvGrpSpPr>
            <p:grpSpPr>
              <a:xfrm>
                <a:off x="708205" y="4991101"/>
                <a:ext cx="1947208" cy="429349"/>
                <a:chOff x="708205" y="1276351"/>
                <a:chExt cx="1947208" cy="429349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2A21C7F6-2DDF-490A-A816-7AB0FC105EBC}"/>
                    </a:ext>
                  </a:extLst>
                </p:cNvPr>
                <p:cNvSpPr/>
                <p:nvPr/>
              </p:nvSpPr>
              <p:spPr>
                <a:xfrm>
                  <a:off x="755649" y="1276351"/>
                  <a:ext cx="1899764" cy="429349"/>
                </a:xfrm>
                <a:prstGeom prst="rect">
                  <a:avLst/>
                </a:prstGeom>
                <a:solidFill>
                  <a:srgbClr val="7768AD"/>
                </a:solidFill>
                <a:ln w="28575">
                  <a:solidFill>
                    <a:srgbClr val="7768A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winkl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0D6DBD60-5735-4173-9C76-F8E254ACBCDD}"/>
                    </a:ext>
                  </a:extLst>
                </p:cNvPr>
                <p:cNvSpPr/>
                <p:nvPr/>
              </p:nvSpPr>
              <p:spPr>
                <a:xfrm rot="2700000">
                  <a:off x="708205" y="1446534"/>
                  <a:ext cx="94891" cy="9489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7768A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wink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988E8DF-BE10-4F76-8132-0DD14626A9B9}"/>
                  </a:ext>
                </a:extLst>
              </p:cNvPr>
              <p:cNvSpPr txBox="1"/>
              <p:nvPr/>
            </p:nvSpPr>
            <p:spPr>
              <a:xfrm>
                <a:off x="840526" y="4992597"/>
                <a:ext cx="1711384" cy="422405"/>
              </a:xfrm>
              <a:prstGeom prst="rect">
                <a:avLst/>
              </a:prstGeom>
              <a:noFill/>
            </p:spPr>
            <p:txBody>
              <a:bodyPr wrap="square" lIns="0" tIns="72000" rIns="0" bIns="72000" rtlCol="0">
                <a:spAutoFit/>
              </a:bodyPr>
              <a:lstStyle/>
              <a:p>
                <a:pPr lvl="0" algn="ctr"/>
                <a:r>
                  <a:rPr lang="en-GB" dirty="0">
                    <a:solidFill>
                      <a:srgbClr val="FFFFFF"/>
                    </a:solidFill>
                    <a:latin typeface="Twinkl SemiBold"/>
                  </a:rPr>
                  <a:t>Exercise</a:t>
                </a:r>
              </a:p>
            </p:txBody>
          </p: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218F8D5-170F-4537-AB47-878D367C9D77}"/>
              </a:ext>
            </a:extLst>
          </p:cNvPr>
          <p:cNvGrpSpPr/>
          <p:nvPr/>
        </p:nvGrpSpPr>
        <p:grpSpPr>
          <a:xfrm>
            <a:off x="891227" y="4001728"/>
            <a:ext cx="2144683" cy="2081572"/>
            <a:chOff x="778715" y="3768243"/>
            <a:chExt cx="2144683" cy="2081572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DB66CBD-41BA-47BD-A675-A26130581C02}"/>
                </a:ext>
              </a:extLst>
            </p:cNvPr>
            <p:cNvGrpSpPr/>
            <p:nvPr/>
          </p:nvGrpSpPr>
          <p:grpSpPr>
            <a:xfrm>
              <a:off x="778715" y="3768243"/>
              <a:ext cx="2144683" cy="1715509"/>
              <a:chOff x="659724" y="3973794"/>
              <a:chExt cx="2382456" cy="1905701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61673CC1-A960-4FB5-939D-0468C4DAFFE7}"/>
                  </a:ext>
                </a:extLst>
              </p:cNvPr>
              <p:cNvSpPr/>
              <p:nvPr/>
            </p:nvSpPr>
            <p:spPr>
              <a:xfrm>
                <a:off x="974725" y="3973794"/>
                <a:ext cx="1769943" cy="1769943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rgbClr val="7768AD"/>
                    </a:solidFill>
                  </a:ln>
                </a:endParaRPr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6D8D1E7E-F99C-4471-948B-22B62795E6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724" y="4459156"/>
                <a:ext cx="2382456" cy="1420339"/>
              </a:xfrm>
              <a:prstGeom prst="rect">
                <a:avLst/>
              </a:prstGeom>
            </p:spPr>
          </p:pic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D824284-2269-4254-9BB3-DE7C6A533EAD}"/>
                </a:ext>
              </a:extLst>
            </p:cNvPr>
            <p:cNvGrpSpPr/>
            <p:nvPr/>
          </p:nvGrpSpPr>
          <p:grpSpPr>
            <a:xfrm>
              <a:off x="833638" y="5420466"/>
              <a:ext cx="1971144" cy="429349"/>
              <a:chOff x="708205" y="4991101"/>
              <a:chExt cx="1947208" cy="429349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D65CBE0A-5285-4D7D-8113-F2C75638F1B5}"/>
                  </a:ext>
                </a:extLst>
              </p:cNvPr>
              <p:cNvGrpSpPr/>
              <p:nvPr/>
            </p:nvGrpSpPr>
            <p:grpSpPr>
              <a:xfrm>
                <a:off x="708205" y="4991101"/>
                <a:ext cx="1947208" cy="429349"/>
                <a:chOff x="708205" y="1276351"/>
                <a:chExt cx="1947208" cy="429349"/>
              </a:xfrm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C9F033B1-B1E8-4B34-8711-F9C02FF9CCA0}"/>
                    </a:ext>
                  </a:extLst>
                </p:cNvPr>
                <p:cNvSpPr/>
                <p:nvPr/>
              </p:nvSpPr>
              <p:spPr>
                <a:xfrm>
                  <a:off x="755649" y="1276351"/>
                  <a:ext cx="1899764" cy="429349"/>
                </a:xfrm>
                <a:prstGeom prst="rect">
                  <a:avLst/>
                </a:prstGeom>
                <a:solidFill>
                  <a:srgbClr val="7768AD"/>
                </a:solidFill>
                <a:ln w="28575">
                  <a:solidFill>
                    <a:srgbClr val="7768A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winkl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64D31A88-3361-4F5C-B7A3-8D064DD3B948}"/>
                    </a:ext>
                  </a:extLst>
                </p:cNvPr>
                <p:cNvSpPr/>
                <p:nvPr/>
              </p:nvSpPr>
              <p:spPr>
                <a:xfrm rot="2700000">
                  <a:off x="708205" y="1446534"/>
                  <a:ext cx="94891" cy="9489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7768A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wink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141D7FB-D63A-478C-B9BC-8D6BA951FE09}"/>
                  </a:ext>
                </a:extLst>
              </p:cNvPr>
              <p:cNvSpPr txBox="1"/>
              <p:nvPr/>
            </p:nvSpPr>
            <p:spPr>
              <a:xfrm>
                <a:off x="840526" y="4992597"/>
                <a:ext cx="1711384" cy="422405"/>
              </a:xfrm>
              <a:prstGeom prst="rect">
                <a:avLst/>
              </a:prstGeom>
              <a:noFill/>
            </p:spPr>
            <p:txBody>
              <a:bodyPr wrap="square" lIns="0" tIns="72000" rIns="0" bIns="72000" rtlCol="0">
                <a:spAutoFit/>
              </a:bodyPr>
              <a:lstStyle/>
              <a:p>
                <a:pPr lvl="0" algn="ctr"/>
                <a:r>
                  <a:rPr lang="en-GB" dirty="0">
                    <a:solidFill>
                      <a:srgbClr val="FFFFFF"/>
                    </a:solidFill>
                    <a:latin typeface="Twinkl SemiBold"/>
                  </a:rPr>
                  <a:t>Sleep enough</a:t>
                </a: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07FC74F-5778-4334-A72B-3B2938490850}"/>
              </a:ext>
            </a:extLst>
          </p:cNvPr>
          <p:cNvGrpSpPr/>
          <p:nvPr/>
        </p:nvGrpSpPr>
        <p:grpSpPr>
          <a:xfrm>
            <a:off x="3348755" y="2411056"/>
            <a:ext cx="2275040" cy="2435264"/>
            <a:chOff x="710552" y="3768246"/>
            <a:chExt cx="2275040" cy="2435264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2342876-4569-46E4-BF30-977458731B09}"/>
                </a:ext>
              </a:extLst>
            </p:cNvPr>
            <p:cNvGrpSpPr/>
            <p:nvPr/>
          </p:nvGrpSpPr>
          <p:grpSpPr>
            <a:xfrm>
              <a:off x="710552" y="3768246"/>
              <a:ext cx="2275040" cy="1612308"/>
              <a:chOff x="584003" y="3973794"/>
              <a:chExt cx="2527264" cy="1791057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017DAB10-FF5B-4570-9016-B661330EFA92}"/>
                  </a:ext>
                </a:extLst>
              </p:cNvPr>
              <p:cNvSpPr/>
              <p:nvPr/>
            </p:nvSpPr>
            <p:spPr>
              <a:xfrm>
                <a:off x="974725" y="3973794"/>
                <a:ext cx="1769943" cy="1769943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rgbClr val="7768AD"/>
                    </a:solidFill>
                  </a:ln>
                </a:endParaRPr>
              </a:p>
            </p:txBody>
          </p:sp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AE848E47-88B5-4ECF-8376-AAC677E9CE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003" y="3983139"/>
                <a:ext cx="2527264" cy="1781712"/>
              </a:xfrm>
              <a:prstGeom prst="rect">
                <a:avLst/>
              </a:prstGeom>
            </p:spPr>
          </p:pic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E251C78-6A8D-42BB-A8AC-A1B04774A80C}"/>
                </a:ext>
              </a:extLst>
            </p:cNvPr>
            <p:cNvGrpSpPr/>
            <p:nvPr/>
          </p:nvGrpSpPr>
          <p:grpSpPr>
            <a:xfrm>
              <a:off x="833638" y="5420466"/>
              <a:ext cx="1971144" cy="783044"/>
              <a:chOff x="708205" y="4991101"/>
              <a:chExt cx="1947208" cy="783044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EC777325-CB0D-4DFB-8CC5-D48178FCFD1C}"/>
                  </a:ext>
                </a:extLst>
              </p:cNvPr>
              <p:cNvGrpSpPr/>
              <p:nvPr/>
            </p:nvGrpSpPr>
            <p:grpSpPr>
              <a:xfrm>
                <a:off x="708205" y="4991101"/>
                <a:ext cx="1947208" cy="783044"/>
                <a:chOff x="708205" y="1276351"/>
                <a:chExt cx="1947208" cy="783044"/>
              </a:xfrm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8F08D7DF-8B0A-44D0-9FF5-BBAE705FC273}"/>
                    </a:ext>
                  </a:extLst>
                </p:cNvPr>
                <p:cNvSpPr/>
                <p:nvPr/>
              </p:nvSpPr>
              <p:spPr>
                <a:xfrm>
                  <a:off x="755649" y="1276351"/>
                  <a:ext cx="1899764" cy="783044"/>
                </a:xfrm>
                <a:prstGeom prst="rect">
                  <a:avLst/>
                </a:prstGeom>
                <a:solidFill>
                  <a:srgbClr val="7768AD"/>
                </a:solidFill>
                <a:ln w="28575">
                  <a:solidFill>
                    <a:srgbClr val="7768A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wink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E88F855C-74B4-43D2-A1D3-49D79B3E6C69}"/>
                    </a:ext>
                  </a:extLst>
                </p:cNvPr>
                <p:cNvSpPr/>
                <p:nvPr/>
              </p:nvSpPr>
              <p:spPr>
                <a:xfrm rot="2700000">
                  <a:off x="708205" y="1637034"/>
                  <a:ext cx="94891" cy="9489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7768A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wink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E9547E9-E271-42F7-B791-32007C27D1C8}"/>
                  </a:ext>
                </a:extLst>
              </p:cNvPr>
              <p:cNvSpPr txBox="1"/>
              <p:nvPr/>
            </p:nvSpPr>
            <p:spPr>
              <a:xfrm>
                <a:off x="840526" y="4992597"/>
                <a:ext cx="1711384" cy="699404"/>
              </a:xfrm>
              <a:prstGeom prst="rect">
                <a:avLst/>
              </a:prstGeom>
              <a:noFill/>
            </p:spPr>
            <p:txBody>
              <a:bodyPr wrap="square" lIns="0" tIns="72000" rIns="0" bIns="72000" rtlCol="0">
                <a:spAutoFit/>
              </a:bodyPr>
              <a:lstStyle/>
              <a:p>
                <a:pPr lvl="0" algn="ctr"/>
                <a:r>
                  <a:rPr lang="en-GB" dirty="0">
                    <a:solidFill>
                      <a:srgbClr val="FFFFFF"/>
                    </a:solidFill>
                    <a:latin typeface="Twinkl SemiBold"/>
                  </a:rPr>
                  <a:t>Avoid too much ‘junk’ food.</a:t>
                </a:r>
              </a:p>
            </p:txBody>
          </p:sp>
        </p:grpSp>
      </p:grpSp>
      <p:sp>
        <p:nvSpPr>
          <p:cNvPr id="79" name="Rectangle 78"/>
          <p:cNvSpPr/>
          <p:nvPr/>
        </p:nvSpPr>
        <p:spPr>
          <a:xfrm>
            <a:off x="7458891" y="457200"/>
            <a:ext cx="1188720" cy="10319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21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Food Sources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FA1511-CD80-43BA-BB37-8374228F7C6A}"/>
              </a:ext>
            </a:extLst>
          </p:cNvPr>
          <p:cNvGrpSpPr/>
          <p:nvPr/>
        </p:nvGrpSpPr>
        <p:grpSpPr>
          <a:xfrm>
            <a:off x="708205" y="1578910"/>
            <a:ext cx="6749869" cy="545165"/>
            <a:chOff x="708205" y="2194556"/>
            <a:chExt cx="6749869" cy="54516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4EA961D-AFDC-4446-9F62-93EEEF7C0510}"/>
                </a:ext>
              </a:extLst>
            </p:cNvPr>
            <p:cNvGrpSpPr/>
            <p:nvPr/>
          </p:nvGrpSpPr>
          <p:grpSpPr>
            <a:xfrm>
              <a:off x="708205" y="2194556"/>
              <a:ext cx="6749869" cy="545165"/>
              <a:chOff x="708205" y="1584959"/>
              <a:chExt cx="6749869" cy="545165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CC4DBC6-E7C0-48CC-A5B6-9304A5D26698}"/>
                  </a:ext>
                </a:extLst>
              </p:cNvPr>
              <p:cNvSpPr/>
              <p:nvPr/>
            </p:nvSpPr>
            <p:spPr>
              <a:xfrm>
                <a:off x="755651" y="1584959"/>
                <a:ext cx="6702423" cy="54516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AFA9B78-7B4E-4FAB-B536-6CFBCD676F92}"/>
                  </a:ext>
                </a:extLst>
              </p:cNvPr>
              <p:cNvSpPr/>
              <p:nvPr/>
            </p:nvSpPr>
            <p:spPr>
              <a:xfrm rot="2700000">
                <a:off x="708205" y="1824629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9FF12E-21DD-46CE-B60C-86402E878302}"/>
                </a:ext>
              </a:extLst>
            </p:cNvPr>
            <p:cNvSpPr txBox="1"/>
            <p:nvPr/>
          </p:nvSpPr>
          <p:spPr>
            <a:xfrm>
              <a:off x="896982" y="2238178"/>
              <a:ext cx="6113417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dirty="0">
                  <a:solidFill>
                    <a:srgbClr val="1C1C1C"/>
                  </a:solidFill>
                </a:rPr>
                <a:t>Today we are going to focus on how food keeps us healthy. 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EF7A13A-5038-48ED-B847-9255D05488DC}"/>
              </a:ext>
            </a:extLst>
          </p:cNvPr>
          <p:cNvGrpSpPr/>
          <p:nvPr/>
        </p:nvGrpSpPr>
        <p:grpSpPr>
          <a:xfrm>
            <a:off x="708205" y="2369485"/>
            <a:ext cx="6578420" cy="583266"/>
            <a:chOff x="708205" y="2194556"/>
            <a:chExt cx="6578420" cy="583266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63DF487A-3DC9-48EE-A0B9-B0CC358A5656}"/>
                </a:ext>
              </a:extLst>
            </p:cNvPr>
            <p:cNvGrpSpPr/>
            <p:nvPr/>
          </p:nvGrpSpPr>
          <p:grpSpPr>
            <a:xfrm>
              <a:off x="708205" y="2194556"/>
              <a:ext cx="6578420" cy="583266"/>
              <a:chOff x="708205" y="1584959"/>
              <a:chExt cx="6578420" cy="583266"/>
            </a:xfrm>
          </p:grpSpPr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93FE9E6E-08A1-499A-A267-544EEEF0BD94}"/>
                  </a:ext>
                </a:extLst>
              </p:cNvPr>
              <p:cNvSpPr/>
              <p:nvPr/>
            </p:nvSpPr>
            <p:spPr>
              <a:xfrm>
                <a:off x="755651" y="1584959"/>
                <a:ext cx="6530974" cy="58326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D0103AE9-A53A-48A4-A6B5-569434E1660A}"/>
                  </a:ext>
                </a:extLst>
              </p:cNvPr>
              <p:cNvSpPr/>
              <p:nvPr/>
            </p:nvSpPr>
            <p:spPr>
              <a:xfrm rot="2700000">
                <a:off x="708205" y="1834154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767704C1-47A7-427B-BF51-51B4317C15C5}"/>
                </a:ext>
              </a:extLst>
            </p:cNvPr>
            <p:cNvSpPr txBox="1"/>
            <p:nvPr/>
          </p:nvSpPr>
          <p:spPr>
            <a:xfrm>
              <a:off x="896983" y="2257228"/>
              <a:ext cx="6161042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dirty="0">
                  <a:solidFill>
                    <a:srgbClr val="1C1C1C"/>
                  </a:solidFill>
                </a:rPr>
                <a:t>First, we’re going to think about where our food comes from.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AE9F3A86-CBA3-4884-AC2E-2A13A2AE31E3}"/>
              </a:ext>
            </a:extLst>
          </p:cNvPr>
          <p:cNvGrpSpPr/>
          <p:nvPr/>
        </p:nvGrpSpPr>
        <p:grpSpPr>
          <a:xfrm>
            <a:off x="755650" y="3074649"/>
            <a:ext cx="6187895" cy="857272"/>
            <a:chOff x="708205" y="2194555"/>
            <a:chExt cx="6187895" cy="1081741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79E1AF94-1CDB-4AC3-902B-0D758FCAA559}"/>
                </a:ext>
              </a:extLst>
            </p:cNvPr>
            <p:cNvGrpSpPr/>
            <p:nvPr/>
          </p:nvGrpSpPr>
          <p:grpSpPr>
            <a:xfrm>
              <a:off x="708205" y="2194555"/>
              <a:ext cx="6187895" cy="1081741"/>
              <a:chOff x="708205" y="1584958"/>
              <a:chExt cx="6187895" cy="1081741"/>
            </a:xfrm>
          </p:grpSpPr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E76AF981-149D-4D2B-8C46-760A24ADD2D4}"/>
                  </a:ext>
                </a:extLst>
              </p:cNvPr>
              <p:cNvSpPr/>
              <p:nvPr/>
            </p:nvSpPr>
            <p:spPr>
              <a:xfrm>
                <a:off x="755651" y="1584958"/>
                <a:ext cx="6140449" cy="108174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96BFA32F-B100-4962-839E-2BDD9637041B}"/>
                  </a:ext>
                </a:extLst>
              </p:cNvPr>
              <p:cNvSpPr/>
              <p:nvPr/>
            </p:nvSpPr>
            <p:spPr>
              <a:xfrm rot="2700000">
                <a:off x="708205" y="2100854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3A0F23A1-607D-4342-BD35-EE54240DAE03}"/>
                </a:ext>
              </a:extLst>
            </p:cNvPr>
            <p:cNvSpPr txBox="1"/>
            <p:nvPr/>
          </p:nvSpPr>
          <p:spPr>
            <a:xfrm>
              <a:off x="896983" y="2238178"/>
              <a:ext cx="5294267" cy="699404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dirty="0">
                  <a:solidFill>
                    <a:srgbClr val="1C1C1C"/>
                  </a:solidFill>
                </a:rPr>
                <a:t>Look at these food sources </a:t>
              </a:r>
              <a:r>
                <a:rPr lang="en-GB" dirty="0" smtClean="0">
                  <a:solidFill>
                    <a:srgbClr val="1C1C1C"/>
                  </a:solidFill>
                </a:rPr>
                <a:t>and </a:t>
              </a:r>
              <a:r>
                <a:rPr lang="en-GB" dirty="0">
                  <a:solidFill>
                    <a:srgbClr val="1C1C1C"/>
                  </a:solidFill>
                </a:rPr>
                <a:t>write down all the foods that humans can get from each one.</a:t>
              </a:r>
            </a:p>
          </p:txBody>
        </p:sp>
      </p:grpSp>
      <p:pic>
        <p:nvPicPr>
          <p:cNvPr id="146" name="Picture 145">
            <a:extLst>
              <a:ext uri="{FF2B5EF4-FFF2-40B4-BE49-F238E27FC236}">
                <a16:creationId xmlns:a16="http://schemas.microsoft.com/office/drawing/2014/main" id="{EC5A6383-B24C-4CA0-8F82-22C2D958B4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25" y="1533524"/>
            <a:ext cx="3492569" cy="5324475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7458891" y="457200"/>
            <a:ext cx="1188720" cy="10319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843734A-45D7-49FF-8A87-FB4F404A0EF3}"/>
              </a:ext>
            </a:extLst>
          </p:cNvPr>
          <p:cNvGrpSpPr/>
          <p:nvPr/>
        </p:nvGrpSpPr>
        <p:grpSpPr>
          <a:xfrm>
            <a:off x="553720" y="3931921"/>
            <a:ext cx="3237230" cy="1142184"/>
            <a:chOff x="4794250" y="5210992"/>
            <a:chExt cx="3237230" cy="1142184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5D717241-1AA8-4E72-86D2-96A371E32315}"/>
                </a:ext>
              </a:extLst>
            </p:cNvPr>
            <p:cNvGrpSpPr/>
            <p:nvPr/>
          </p:nvGrpSpPr>
          <p:grpSpPr>
            <a:xfrm>
              <a:off x="4833939" y="5400675"/>
              <a:ext cx="3197541" cy="876079"/>
              <a:chOff x="2980068" y="4486275"/>
              <a:chExt cx="3197541" cy="876079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63FBFA6A-B83B-452B-9DC2-2CCA9C24B4AE}"/>
                  </a:ext>
                </a:extLst>
              </p:cNvPr>
              <p:cNvSpPr/>
              <p:nvPr/>
            </p:nvSpPr>
            <p:spPr>
              <a:xfrm>
                <a:off x="2980068" y="4486275"/>
                <a:ext cx="876079" cy="876079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n>
                    <a:solidFill>
                      <a:srgbClr val="7768AD"/>
                    </a:solidFill>
                  </a:ln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29C7516A-3AA2-4006-A8BE-3EC72A6A7BE1}"/>
                  </a:ext>
                </a:extLst>
              </p:cNvPr>
              <p:cNvGrpSpPr/>
              <p:nvPr/>
            </p:nvGrpSpPr>
            <p:grpSpPr>
              <a:xfrm>
                <a:off x="3781956" y="4704626"/>
                <a:ext cx="2395653" cy="429349"/>
                <a:chOff x="708205" y="4991101"/>
                <a:chExt cx="2366561" cy="429349"/>
              </a:xfrm>
            </p:grpSpPr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6CC4628E-CA91-4239-A7ED-30DB6368EF8F}"/>
                    </a:ext>
                  </a:extLst>
                </p:cNvPr>
                <p:cNvGrpSpPr/>
                <p:nvPr/>
              </p:nvGrpSpPr>
              <p:grpSpPr>
                <a:xfrm>
                  <a:off x="708205" y="4991101"/>
                  <a:ext cx="1469957" cy="429349"/>
                  <a:chOff x="708205" y="1276351"/>
                  <a:chExt cx="1469957" cy="429349"/>
                </a:xfrm>
              </p:grpSpPr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71348E5E-34A2-4534-BA75-397CA17B5DB1}"/>
                      </a:ext>
                    </a:extLst>
                  </p:cNvPr>
                  <p:cNvSpPr/>
                  <p:nvPr/>
                </p:nvSpPr>
                <p:spPr>
                  <a:xfrm>
                    <a:off x="755649" y="1276351"/>
                    <a:ext cx="1422513" cy="429349"/>
                  </a:xfrm>
                  <a:prstGeom prst="rect">
                    <a:avLst/>
                  </a:prstGeom>
                  <a:solidFill>
                    <a:srgbClr val="7768AD"/>
                  </a:solidFill>
                  <a:ln w="28575">
                    <a:solidFill>
                      <a:srgbClr val="7768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wink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47297C94-112E-4F0F-AD9B-6E3891501537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708205" y="1446534"/>
                    <a:ext cx="94891" cy="94891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7768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wink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E0AC34B1-6CF1-4969-8227-D56FEAF5216F}"/>
                    </a:ext>
                  </a:extLst>
                </p:cNvPr>
                <p:cNvSpPr txBox="1"/>
                <p:nvPr/>
              </p:nvSpPr>
              <p:spPr>
                <a:xfrm>
                  <a:off x="896982" y="4992597"/>
                  <a:ext cx="2177784" cy="422405"/>
                </a:xfrm>
                <a:prstGeom prst="rect">
                  <a:avLst/>
                </a:prstGeom>
                <a:noFill/>
              </p:spPr>
              <p:txBody>
                <a:bodyPr wrap="square" lIns="0" tIns="72000" rIns="0" bIns="72000" rtlCol="0">
                  <a:spAutoFit/>
                </a:bodyPr>
                <a:lstStyle/>
                <a:p>
                  <a:pPr lvl="0"/>
                  <a:r>
                    <a:rPr lang="en-GB" dirty="0">
                      <a:solidFill>
                        <a:srgbClr val="FFFFFF"/>
                      </a:solidFill>
                      <a:latin typeface="Twinkl SemiBold"/>
                    </a:rPr>
                    <a:t>Chicken</a:t>
                  </a:r>
                </a:p>
              </p:txBody>
            </p:sp>
          </p:grpSp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489EE0B-8324-4CB7-AD1E-B675B9EC2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4250" y="5210992"/>
              <a:ext cx="964494" cy="1142184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5CA8AFA-5E39-4074-8A0C-E17B65EB5DE0}"/>
              </a:ext>
            </a:extLst>
          </p:cNvPr>
          <p:cNvGrpSpPr/>
          <p:nvPr/>
        </p:nvGrpSpPr>
        <p:grpSpPr>
          <a:xfrm>
            <a:off x="3521803" y="4121604"/>
            <a:ext cx="3536222" cy="876079"/>
            <a:chOff x="4495258" y="5400675"/>
            <a:chExt cx="3536222" cy="876079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EE7F63BD-B6AE-4D5D-A26D-CD44A04156E1}"/>
                </a:ext>
              </a:extLst>
            </p:cNvPr>
            <p:cNvGrpSpPr/>
            <p:nvPr/>
          </p:nvGrpSpPr>
          <p:grpSpPr>
            <a:xfrm>
              <a:off x="4833939" y="5400675"/>
              <a:ext cx="3197541" cy="876079"/>
              <a:chOff x="2980068" y="4486275"/>
              <a:chExt cx="3197541" cy="876079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BFC05520-4229-4795-A55C-06E5C24D16F6}"/>
                  </a:ext>
                </a:extLst>
              </p:cNvPr>
              <p:cNvSpPr/>
              <p:nvPr/>
            </p:nvSpPr>
            <p:spPr>
              <a:xfrm>
                <a:off x="2980068" y="4486275"/>
                <a:ext cx="876079" cy="876079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n>
                    <a:solidFill>
                      <a:srgbClr val="7768AD"/>
                    </a:solidFill>
                  </a:ln>
                </a:endParaRPr>
              </a:p>
            </p:txBody>
          </p: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E8055068-07C0-4915-970C-C6DD371F1051}"/>
                  </a:ext>
                </a:extLst>
              </p:cNvPr>
              <p:cNvGrpSpPr/>
              <p:nvPr/>
            </p:nvGrpSpPr>
            <p:grpSpPr>
              <a:xfrm>
                <a:off x="3781956" y="4704626"/>
                <a:ext cx="2395653" cy="429349"/>
                <a:chOff x="708205" y="4991101"/>
                <a:chExt cx="2366561" cy="429349"/>
              </a:xfrm>
            </p:grpSpPr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344EB57F-85D0-410A-8174-EDAC7BE7D52C}"/>
                    </a:ext>
                  </a:extLst>
                </p:cNvPr>
                <p:cNvGrpSpPr/>
                <p:nvPr/>
              </p:nvGrpSpPr>
              <p:grpSpPr>
                <a:xfrm>
                  <a:off x="708205" y="4991101"/>
                  <a:ext cx="1469957" cy="429349"/>
                  <a:chOff x="708205" y="1276351"/>
                  <a:chExt cx="1469957" cy="429349"/>
                </a:xfrm>
              </p:grpSpPr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DAC207CD-B489-4FF4-8966-DF55BD6739AD}"/>
                      </a:ext>
                    </a:extLst>
                  </p:cNvPr>
                  <p:cNvSpPr/>
                  <p:nvPr/>
                </p:nvSpPr>
                <p:spPr>
                  <a:xfrm>
                    <a:off x="755649" y="1276351"/>
                    <a:ext cx="1422513" cy="429349"/>
                  </a:xfrm>
                  <a:prstGeom prst="rect">
                    <a:avLst/>
                  </a:prstGeom>
                  <a:solidFill>
                    <a:srgbClr val="7768AD"/>
                  </a:solidFill>
                  <a:ln w="28575">
                    <a:solidFill>
                      <a:srgbClr val="7768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wink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AEAEC59D-4261-4DF7-B57A-51F903086DE8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708205" y="1446534"/>
                    <a:ext cx="94891" cy="94891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7768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wink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6A6E3B9-E318-4412-963E-49E8F3C32A0A}"/>
                    </a:ext>
                  </a:extLst>
                </p:cNvPr>
                <p:cNvSpPr txBox="1"/>
                <p:nvPr/>
              </p:nvSpPr>
              <p:spPr>
                <a:xfrm>
                  <a:off x="896982" y="4992597"/>
                  <a:ext cx="2177784" cy="422405"/>
                </a:xfrm>
                <a:prstGeom prst="rect">
                  <a:avLst/>
                </a:prstGeom>
                <a:noFill/>
              </p:spPr>
              <p:txBody>
                <a:bodyPr wrap="square" lIns="0" tIns="72000" rIns="0" bIns="72000" rtlCol="0">
                  <a:spAutoFit/>
                </a:bodyPr>
                <a:lstStyle/>
                <a:p>
                  <a:pPr lvl="0"/>
                  <a:r>
                    <a:rPr lang="en-GB" dirty="0">
                      <a:solidFill>
                        <a:srgbClr val="FFFFFF"/>
                      </a:solidFill>
                      <a:latin typeface="Twinkl SemiBold"/>
                    </a:rPr>
                    <a:t>Potato</a:t>
                  </a:r>
                </a:p>
              </p:txBody>
            </p:sp>
          </p:grpSp>
        </p:grp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F641D67F-0061-4D8C-887E-D4A55AEAB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258" y="5591253"/>
              <a:ext cx="1095186" cy="533321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04B3749-4A97-4FC4-A89D-1FA266F40633}"/>
              </a:ext>
            </a:extLst>
          </p:cNvPr>
          <p:cNvGrpSpPr/>
          <p:nvPr/>
        </p:nvGrpSpPr>
        <p:grpSpPr>
          <a:xfrm>
            <a:off x="593409" y="5376202"/>
            <a:ext cx="3197541" cy="1298101"/>
            <a:chOff x="4833939" y="5226413"/>
            <a:chExt cx="3197541" cy="1298101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13958E5-D207-4BED-A64F-21CD2D4F056B}"/>
                </a:ext>
              </a:extLst>
            </p:cNvPr>
            <p:cNvGrpSpPr/>
            <p:nvPr/>
          </p:nvGrpSpPr>
          <p:grpSpPr>
            <a:xfrm>
              <a:off x="4833939" y="5400675"/>
              <a:ext cx="3197541" cy="876079"/>
              <a:chOff x="2980068" y="4486275"/>
              <a:chExt cx="3197541" cy="876079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E45D174E-B900-4A86-BDDE-44C50B8EE437}"/>
                  </a:ext>
                </a:extLst>
              </p:cNvPr>
              <p:cNvSpPr/>
              <p:nvPr/>
            </p:nvSpPr>
            <p:spPr>
              <a:xfrm>
                <a:off x="2980068" y="4486275"/>
                <a:ext cx="876079" cy="876079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n>
                    <a:solidFill>
                      <a:srgbClr val="7768AD"/>
                    </a:solidFill>
                  </a:ln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B94F9B53-1D7A-4163-A889-9FE03A1645BE}"/>
                  </a:ext>
                </a:extLst>
              </p:cNvPr>
              <p:cNvGrpSpPr/>
              <p:nvPr/>
            </p:nvGrpSpPr>
            <p:grpSpPr>
              <a:xfrm>
                <a:off x="3781956" y="4704626"/>
                <a:ext cx="2395653" cy="429349"/>
                <a:chOff x="708205" y="4991101"/>
                <a:chExt cx="2366561" cy="429349"/>
              </a:xfrm>
            </p:grpSpPr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63C212FA-4CC9-4588-9832-31BFDF440DF1}"/>
                    </a:ext>
                  </a:extLst>
                </p:cNvPr>
                <p:cNvGrpSpPr/>
                <p:nvPr/>
              </p:nvGrpSpPr>
              <p:grpSpPr>
                <a:xfrm>
                  <a:off x="708205" y="4991101"/>
                  <a:ext cx="1469957" cy="429349"/>
                  <a:chOff x="708205" y="1276351"/>
                  <a:chExt cx="1469957" cy="429349"/>
                </a:xfrm>
              </p:grpSpPr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DD59520E-1A21-4AD7-9DB9-E573FC651879}"/>
                      </a:ext>
                    </a:extLst>
                  </p:cNvPr>
                  <p:cNvSpPr/>
                  <p:nvPr/>
                </p:nvSpPr>
                <p:spPr>
                  <a:xfrm>
                    <a:off x="755649" y="1276351"/>
                    <a:ext cx="1422513" cy="429349"/>
                  </a:xfrm>
                  <a:prstGeom prst="rect">
                    <a:avLst/>
                  </a:prstGeom>
                  <a:solidFill>
                    <a:srgbClr val="7768AD"/>
                  </a:solidFill>
                  <a:ln w="28575">
                    <a:solidFill>
                      <a:srgbClr val="7768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wink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4EC9EF8E-12A3-4037-A5C5-EF6F6CADAC7E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708205" y="1446534"/>
                    <a:ext cx="94891" cy="94891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7768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wink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4644141A-8A36-42C3-BC8B-EE27D12205E6}"/>
                    </a:ext>
                  </a:extLst>
                </p:cNvPr>
                <p:cNvSpPr txBox="1"/>
                <p:nvPr/>
              </p:nvSpPr>
              <p:spPr>
                <a:xfrm>
                  <a:off x="896982" y="4992597"/>
                  <a:ext cx="2177784" cy="422405"/>
                </a:xfrm>
                <a:prstGeom prst="rect">
                  <a:avLst/>
                </a:prstGeom>
                <a:noFill/>
              </p:spPr>
              <p:txBody>
                <a:bodyPr wrap="square" lIns="0" tIns="72000" rIns="0" bIns="72000" rtlCol="0">
                  <a:spAutoFit/>
                </a:bodyPr>
                <a:lstStyle/>
                <a:p>
                  <a:pPr lvl="0"/>
                  <a:r>
                    <a:rPr lang="en-GB" dirty="0">
                      <a:solidFill>
                        <a:srgbClr val="FFFFFF"/>
                      </a:solidFill>
                      <a:latin typeface="Twinkl SemiBold"/>
                    </a:rPr>
                    <a:t>Wheat</a:t>
                  </a:r>
                </a:p>
              </p:txBody>
            </p:sp>
          </p:grp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C6AEDFBF-E803-4DA4-B71D-787AE72ED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599" y="5226413"/>
              <a:ext cx="735402" cy="1298101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EB2042E-651B-4D52-9F88-F9DA4CDF33BF}"/>
              </a:ext>
            </a:extLst>
          </p:cNvPr>
          <p:cNvGrpSpPr/>
          <p:nvPr/>
        </p:nvGrpSpPr>
        <p:grpSpPr>
          <a:xfrm>
            <a:off x="3585627" y="5537087"/>
            <a:ext cx="3472398" cy="945289"/>
            <a:chOff x="4559082" y="5387298"/>
            <a:chExt cx="3472398" cy="945289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62C06F4B-C1E0-459C-A2D1-A18A52BF310D}"/>
                </a:ext>
              </a:extLst>
            </p:cNvPr>
            <p:cNvGrpSpPr/>
            <p:nvPr/>
          </p:nvGrpSpPr>
          <p:grpSpPr>
            <a:xfrm>
              <a:off x="4833939" y="5400675"/>
              <a:ext cx="3197541" cy="876079"/>
              <a:chOff x="2980068" y="4486275"/>
              <a:chExt cx="3197541" cy="876079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3C4B78DF-2754-4B6A-83CA-DA84A214ACB4}"/>
                  </a:ext>
                </a:extLst>
              </p:cNvPr>
              <p:cNvSpPr/>
              <p:nvPr/>
            </p:nvSpPr>
            <p:spPr>
              <a:xfrm>
                <a:off x="2980068" y="4486275"/>
                <a:ext cx="876079" cy="876079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n>
                    <a:solidFill>
                      <a:srgbClr val="7768AD"/>
                    </a:solidFill>
                  </a:ln>
                </a:endParaRPr>
              </a:p>
            </p:txBody>
          </p: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52432A84-71F1-427A-80CD-1B4854718004}"/>
                  </a:ext>
                </a:extLst>
              </p:cNvPr>
              <p:cNvGrpSpPr/>
              <p:nvPr/>
            </p:nvGrpSpPr>
            <p:grpSpPr>
              <a:xfrm>
                <a:off x="3781956" y="4704626"/>
                <a:ext cx="2395653" cy="429349"/>
                <a:chOff x="708205" y="4991101"/>
                <a:chExt cx="2366561" cy="429349"/>
              </a:xfrm>
            </p:grpSpPr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EED41DE7-86C9-47C2-BD13-9C907B926C9F}"/>
                    </a:ext>
                  </a:extLst>
                </p:cNvPr>
                <p:cNvGrpSpPr/>
                <p:nvPr/>
              </p:nvGrpSpPr>
              <p:grpSpPr>
                <a:xfrm>
                  <a:off x="708205" y="4991101"/>
                  <a:ext cx="1469957" cy="429349"/>
                  <a:chOff x="708205" y="1276351"/>
                  <a:chExt cx="1469957" cy="429349"/>
                </a:xfrm>
              </p:grpSpPr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9FE0EEF0-2355-4FE9-BE43-1C0B875DED15}"/>
                      </a:ext>
                    </a:extLst>
                  </p:cNvPr>
                  <p:cNvSpPr/>
                  <p:nvPr/>
                </p:nvSpPr>
                <p:spPr>
                  <a:xfrm>
                    <a:off x="755649" y="1276351"/>
                    <a:ext cx="1422513" cy="429349"/>
                  </a:xfrm>
                  <a:prstGeom prst="rect">
                    <a:avLst/>
                  </a:prstGeom>
                  <a:solidFill>
                    <a:srgbClr val="7768AD"/>
                  </a:solidFill>
                  <a:ln w="28575">
                    <a:solidFill>
                      <a:srgbClr val="7768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wink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4846F29C-AD27-4114-8E32-398589CC0EB4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708205" y="1446534"/>
                    <a:ext cx="94891" cy="94891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7768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wink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06B93421-2C02-440E-AFA6-129105438984}"/>
                    </a:ext>
                  </a:extLst>
                </p:cNvPr>
                <p:cNvSpPr txBox="1"/>
                <p:nvPr/>
              </p:nvSpPr>
              <p:spPr>
                <a:xfrm>
                  <a:off x="896982" y="4992597"/>
                  <a:ext cx="2177784" cy="422405"/>
                </a:xfrm>
                <a:prstGeom prst="rect">
                  <a:avLst/>
                </a:prstGeom>
                <a:noFill/>
              </p:spPr>
              <p:txBody>
                <a:bodyPr wrap="square" lIns="0" tIns="72000" rIns="0" bIns="72000" rtlCol="0">
                  <a:spAutoFit/>
                </a:bodyPr>
                <a:lstStyle/>
                <a:p>
                  <a:pPr lvl="0"/>
                  <a:r>
                    <a:rPr lang="en-GB" dirty="0">
                      <a:solidFill>
                        <a:srgbClr val="FFFFFF"/>
                      </a:solidFill>
                      <a:latin typeface="Twinkl SemiBold"/>
                    </a:rPr>
                    <a:t>Cow</a:t>
                  </a:r>
                </a:p>
              </p:txBody>
            </p:sp>
          </p:grpSp>
        </p:grp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2E450401-07E3-43A5-B29C-855B89EEA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9082" y="5387298"/>
              <a:ext cx="1283731" cy="9452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794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Food Sources</a:t>
            </a:r>
          </a:p>
        </p:txBody>
      </p:sp>
      <p:grpSp>
        <p:nvGrpSpPr>
          <p:cNvPr id="169" name="1">
            <a:extLst>
              <a:ext uri="{FF2B5EF4-FFF2-40B4-BE49-F238E27FC236}">
                <a16:creationId xmlns:a16="http://schemas.microsoft.com/office/drawing/2014/main" id="{E843734A-45D7-49FF-8A87-FB4F404A0EF3}"/>
              </a:ext>
            </a:extLst>
          </p:cNvPr>
          <p:cNvGrpSpPr/>
          <p:nvPr/>
        </p:nvGrpSpPr>
        <p:grpSpPr>
          <a:xfrm>
            <a:off x="3298825" y="2782117"/>
            <a:ext cx="3237230" cy="1142184"/>
            <a:chOff x="4794250" y="5210992"/>
            <a:chExt cx="3237230" cy="1142184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5D717241-1AA8-4E72-86D2-96A371E32315}"/>
                </a:ext>
              </a:extLst>
            </p:cNvPr>
            <p:cNvGrpSpPr/>
            <p:nvPr/>
          </p:nvGrpSpPr>
          <p:grpSpPr>
            <a:xfrm>
              <a:off x="4833939" y="5400675"/>
              <a:ext cx="3197541" cy="876079"/>
              <a:chOff x="2980068" y="4486275"/>
              <a:chExt cx="3197541" cy="876079"/>
            </a:xfrm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63FBFA6A-B83B-452B-9DC2-2CCA9C24B4AE}"/>
                  </a:ext>
                </a:extLst>
              </p:cNvPr>
              <p:cNvSpPr/>
              <p:nvPr/>
            </p:nvSpPr>
            <p:spPr>
              <a:xfrm>
                <a:off x="2980068" y="4486275"/>
                <a:ext cx="876079" cy="876079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n>
                    <a:solidFill>
                      <a:srgbClr val="7768AD"/>
                    </a:solidFill>
                  </a:ln>
                </a:endParaRPr>
              </a:p>
            </p:txBody>
          </p: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29C7516A-3AA2-4006-A8BE-3EC72A6A7BE1}"/>
                  </a:ext>
                </a:extLst>
              </p:cNvPr>
              <p:cNvGrpSpPr/>
              <p:nvPr/>
            </p:nvGrpSpPr>
            <p:grpSpPr>
              <a:xfrm>
                <a:off x="3781956" y="4704626"/>
                <a:ext cx="2395653" cy="429349"/>
                <a:chOff x="708205" y="4991101"/>
                <a:chExt cx="2366561" cy="429349"/>
              </a:xfrm>
            </p:grpSpPr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6CC4628E-CA91-4239-A7ED-30DB6368EF8F}"/>
                    </a:ext>
                  </a:extLst>
                </p:cNvPr>
                <p:cNvGrpSpPr/>
                <p:nvPr/>
              </p:nvGrpSpPr>
              <p:grpSpPr>
                <a:xfrm>
                  <a:off x="708205" y="4991101"/>
                  <a:ext cx="1469957" cy="429349"/>
                  <a:chOff x="708205" y="1276351"/>
                  <a:chExt cx="1469957" cy="429349"/>
                </a:xfrm>
              </p:grpSpPr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71348E5E-34A2-4534-BA75-397CA17B5DB1}"/>
                      </a:ext>
                    </a:extLst>
                  </p:cNvPr>
                  <p:cNvSpPr/>
                  <p:nvPr/>
                </p:nvSpPr>
                <p:spPr>
                  <a:xfrm>
                    <a:off x="755649" y="1276351"/>
                    <a:ext cx="1422513" cy="429349"/>
                  </a:xfrm>
                  <a:prstGeom prst="rect">
                    <a:avLst/>
                  </a:prstGeom>
                  <a:solidFill>
                    <a:srgbClr val="7768AD"/>
                  </a:solidFill>
                  <a:ln w="28575">
                    <a:solidFill>
                      <a:srgbClr val="7768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wink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47297C94-112E-4F0F-AD9B-6E3891501537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708205" y="1446534"/>
                    <a:ext cx="94891" cy="94891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7768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wink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E0AC34B1-6CF1-4969-8227-D56FEAF5216F}"/>
                    </a:ext>
                  </a:extLst>
                </p:cNvPr>
                <p:cNvSpPr txBox="1"/>
                <p:nvPr/>
              </p:nvSpPr>
              <p:spPr>
                <a:xfrm>
                  <a:off x="896982" y="4992597"/>
                  <a:ext cx="2177784" cy="422405"/>
                </a:xfrm>
                <a:prstGeom prst="rect">
                  <a:avLst/>
                </a:prstGeom>
                <a:noFill/>
              </p:spPr>
              <p:txBody>
                <a:bodyPr wrap="square" lIns="0" tIns="72000" rIns="0" bIns="72000" rtlCol="0">
                  <a:spAutoFit/>
                </a:bodyPr>
                <a:lstStyle/>
                <a:p>
                  <a:pPr lvl="0"/>
                  <a:r>
                    <a:rPr lang="en-GB" dirty="0">
                      <a:solidFill>
                        <a:srgbClr val="FFFFFF"/>
                      </a:solidFill>
                      <a:latin typeface="Twinkl SemiBold"/>
                    </a:rPr>
                    <a:t>chicken</a:t>
                  </a:r>
                </a:p>
              </p:txBody>
            </p:sp>
          </p:grpSp>
        </p:grpSp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3489EE0B-8324-4CB7-AD1E-B675B9EC2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4250" y="5210992"/>
              <a:ext cx="964494" cy="1142184"/>
            </a:xfrm>
            <a:prstGeom prst="rect">
              <a:avLst/>
            </a:prstGeom>
          </p:spPr>
        </p:pic>
      </p:grpSp>
      <p:grpSp>
        <p:nvGrpSpPr>
          <p:cNvPr id="66" name="1 - Line Roast Chicken">
            <a:extLst>
              <a:ext uri="{FF2B5EF4-FFF2-40B4-BE49-F238E27FC236}">
                <a16:creationId xmlns:a16="http://schemas.microsoft.com/office/drawing/2014/main" id="{5B753F46-745B-4AC9-9132-8B84896D527A}"/>
              </a:ext>
            </a:extLst>
          </p:cNvPr>
          <p:cNvGrpSpPr>
            <a:grpSpLocks/>
          </p:cNvGrpSpPr>
          <p:nvPr/>
        </p:nvGrpSpPr>
        <p:grpSpPr bwMode="auto">
          <a:xfrm rot="-5400000" flipH="1" flipV="1">
            <a:off x="2783691" y="3972866"/>
            <a:ext cx="614826" cy="777037"/>
            <a:chOff x="5379509" y="2784807"/>
            <a:chExt cx="615034" cy="776484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D2FECF2-79DB-4111-865D-30926454187B}"/>
                </a:ext>
              </a:extLst>
            </p:cNvPr>
            <p:cNvCxnSpPr>
              <a:cxnSpLocks/>
              <a:endCxn id="68" idx="5"/>
            </p:cNvCxnSpPr>
            <p:nvPr/>
          </p:nvCxnSpPr>
          <p:spPr>
            <a:xfrm rot="5400000" flipH="1">
              <a:off x="5374651" y="2941398"/>
              <a:ext cx="700654" cy="539131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25818D1-3167-48D6-9DC2-F0E0A6DC11AD}"/>
                </a:ext>
              </a:extLst>
            </p:cNvPr>
            <p:cNvSpPr/>
            <p:nvPr/>
          </p:nvSpPr>
          <p:spPr>
            <a:xfrm>
              <a:off x="5379509" y="2784807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0" name="1 - Roast chicken">
            <a:extLst>
              <a:ext uri="{FF2B5EF4-FFF2-40B4-BE49-F238E27FC236}">
                <a16:creationId xmlns:a16="http://schemas.microsoft.com/office/drawing/2014/main" id="{15184ACB-771D-4E48-93D9-898F80708104}"/>
              </a:ext>
            </a:extLst>
          </p:cNvPr>
          <p:cNvGrpSpPr/>
          <p:nvPr/>
        </p:nvGrpSpPr>
        <p:grpSpPr>
          <a:xfrm>
            <a:off x="1407458" y="4589720"/>
            <a:ext cx="1828800" cy="1291282"/>
            <a:chOff x="1407458" y="4589720"/>
            <a:chExt cx="1828800" cy="12912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D069CDD-495C-4F7D-B91C-66818F8D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7458" y="4589720"/>
              <a:ext cx="1828800" cy="875413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AD23DFC-A63E-4A40-AAAB-D5722400EC43}"/>
                </a:ext>
              </a:extLst>
            </p:cNvPr>
            <p:cNvSpPr txBox="1"/>
            <p:nvPr/>
          </p:nvSpPr>
          <p:spPr>
            <a:xfrm>
              <a:off x="1419225" y="5458597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roast chicken</a:t>
              </a:r>
            </a:p>
          </p:txBody>
        </p:sp>
      </p:grpSp>
      <p:grpSp>
        <p:nvGrpSpPr>
          <p:cNvPr id="21" name="1 - chicken nuggets">
            <a:extLst>
              <a:ext uri="{FF2B5EF4-FFF2-40B4-BE49-F238E27FC236}">
                <a16:creationId xmlns:a16="http://schemas.microsoft.com/office/drawing/2014/main" id="{65C967FF-B6C6-444A-BBE9-DC7459F1CC2D}"/>
              </a:ext>
            </a:extLst>
          </p:cNvPr>
          <p:cNvGrpSpPr/>
          <p:nvPr/>
        </p:nvGrpSpPr>
        <p:grpSpPr>
          <a:xfrm>
            <a:off x="5448300" y="4750291"/>
            <a:ext cx="2266950" cy="1130711"/>
            <a:chOff x="5448300" y="4750291"/>
            <a:chExt cx="2266950" cy="11307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DD117A9-3A2B-420D-910D-14330848E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300" y="4750291"/>
              <a:ext cx="2266950" cy="671824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4085FDB-BF83-4C23-AEB1-A14128934333}"/>
                </a:ext>
              </a:extLst>
            </p:cNvPr>
            <p:cNvSpPr txBox="1"/>
            <p:nvPr/>
          </p:nvSpPr>
          <p:spPr>
            <a:xfrm>
              <a:off x="5705475" y="5458597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chicken nuggets</a:t>
              </a:r>
            </a:p>
          </p:txBody>
        </p:sp>
      </p:grpSp>
      <p:grpSp>
        <p:nvGrpSpPr>
          <p:cNvPr id="22" name="Chicken drumsticks">
            <a:extLst>
              <a:ext uri="{FF2B5EF4-FFF2-40B4-BE49-F238E27FC236}">
                <a16:creationId xmlns:a16="http://schemas.microsoft.com/office/drawing/2014/main" id="{BE497B50-6038-4ED4-BD4F-8BBE52BC73C9}"/>
              </a:ext>
            </a:extLst>
          </p:cNvPr>
          <p:cNvGrpSpPr/>
          <p:nvPr/>
        </p:nvGrpSpPr>
        <p:grpSpPr>
          <a:xfrm>
            <a:off x="6296025" y="1895475"/>
            <a:ext cx="1781176" cy="2005101"/>
            <a:chOff x="6296025" y="1895475"/>
            <a:chExt cx="1781176" cy="200510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60917EF-78CC-4135-ACB9-810C79D67611}"/>
                </a:ext>
              </a:extLst>
            </p:cNvPr>
            <p:cNvGrpSpPr/>
            <p:nvPr/>
          </p:nvGrpSpPr>
          <p:grpSpPr>
            <a:xfrm>
              <a:off x="6560727" y="1895475"/>
              <a:ext cx="1380495" cy="1323975"/>
              <a:chOff x="6560727" y="1895475"/>
              <a:chExt cx="1380495" cy="132397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A693424-0051-4734-B8EA-9A4D220D13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0727" y="1895475"/>
                <a:ext cx="799470" cy="1247775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680F08F3-6450-4E17-9F4E-7922E169DD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98578">
                <a:off x="7141752" y="1971675"/>
                <a:ext cx="799470" cy="1247775"/>
              </a:xfrm>
              <a:prstGeom prst="rect">
                <a:avLst/>
              </a:prstGeom>
            </p:spPr>
          </p:pic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52C7AF0-AD32-405D-8257-D44F37CD0F7A}"/>
                </a:ext>
              </a:extLst>
            </p:cNvPr>
            <p:cNvSpPr txBox="1"/>
            <p:nvPr/>
          </p:nvSpPr>
          <p:spPr>
            <a:xfrm>
              <a:off x="6296025" y="3201172"/>
              <a:ext cx="1781176" cy="699404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chicken drumsticks</a:t>
              </a:r>
            </a:p>
          </p:txBody>
        </p:sp>
      </p:grpSp>
      <p:grpSp>
        <p:nvGrpSpPr>
          <p:cNvPr id="23" name="Eggs">
            <a:extLst>
              <a:ext uri="{FF2B5EF4-FFF2-40B4-BE49-F238E27FC236}">
                <a16:creationId xmlns:a16="http://schemas.microsoft.com/office/drawing/2014/main" id="{79181EA2-BA90-430E-9471-5C3CD77F3DC7}"/>
              </a:ext>
            </a:extLst>
          </p:cNvPr>
          <p:cNvGrpSpPr/>
          <p:nvPr/>
        </p:nvGrpSpPr>
        <p:grpSpPr>
          <a:xfrm>
            <a:off x="755650" y="1038224"/>
            <a:ext cx="1790282" cy="2204353"/>
            <a:chOff x="755650" y="1038224"/>
            <a:chExt cx="1790282" cy="220435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B932157-4C6E-426C-8D97-BAF71DD7F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50" y="1038224"/>
              <a:ext cx="1790282" cy="1838325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70CE501-A8DE-4593-9273-BF16A558B630}"/>
                </a:ext>
              </a:extLst>
            </p:cNvPr>
            <p:cNvSpPr txBox="1"/>
            <p:nvPr/>
          </p:nvSpPr>
          <p:spPr>
            <a:xfrm>
              <a:off x="755650" y="282017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eggs</a:t>
              </a:r>
            </a:p>
          </p:txBody>
        </p:sp>
      </p:grpSp>
      <p:grpSp>
        <p:nvGrpSpPr>
          <p:cNvPr id="149" name="3 - Line Flour">
            <a:extLst>
              <a:ext uri="{FF2B5EF4-FFF2-40B4-BE49-F238E27FC236}">
                <a16:creationId xmlns:a16="http://schemas.microsoft.com/office/drawing/2014/main" id="{6E4FDAE6-A2D1-4AC0-AE94-39DCBB188046}"/>
              </a:ext>
            </a:extLst>
          </p:cNvPr>
          <p:cNvGrpSpPr>
            <a:grpSpLocks/>
          </p:cNvGrpSpPr>
          <p:nvPr/>
        </p:nvGrpSpPr>
        <p:grpSpPr bwMode="auto">
          <a:xfrm rot="9250079" flipH="1" flipV="1">
            <a:off x="4757884" y="3587139"/>
            <a:ext cx="1617230" cy="1234241"/>
            <a:chOff x="4113366" y="2212380"/>
            <a:chExt cx="1617779" cy="1233362"/>
          </a:xfrm>
        </p:grpSpPr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3E7EAC72-0175-473B-ADB0-AE5912322C7D}"/>
                </a:ext>
              </a:extLst>
            </p:cNvPr>
            <p:cNvCxnSpPr>
              <a:cxnSpLocks/>
            </p:cNvCxnSpPr>
            <p:nvPr/>
          </p:nvCxnSpPr>
          <p:spPr>
            <a:xfrm rot="12349921">
              <a:off x="4113366" y="2583050"/>
              <a:ext cx="1617779" cy="862692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0300FE15-DBAB-4582-A5A9-751857958E89}"/>
                </a:ext>
              </a:extLst>
            </p:cNvPr>
            <p:cNvSpPr/>
            <p:nvPr/>
          </p:nvSpPr>
          <p:spPr>
            <a:xfrm>
              <a:off x="4335780" y="2212380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55" name="3 - Line Bread">
            <a:extLst>
              <a:ext uri="{FF2B5EF4-FFF2-40B4-BE49-F238E27FC236}">
                <a16:creationId xmlns:a16="http://schemas.microsoft.com/office/drawing/2014/main" id="{C8CEFB55-A6AA-4D09-BEDE-E563C2F6408C}"/>
              </a:ext>
            </a:extLst>
          </p:cNvPr>
          <p:cNvGrpSpPr>
            <a:grpSpLocks/>
          </p:cNvGrpSpPr>
          <p:nvPr/>
        </p:nvGrpSpPr>
        <p:grpSpPr bwMode="auto">
          <a:xfrm rot="6191701" flipH="1" flipV="1">
            <a:off x="5651120" y="2428338"/>
            <a:ext cx="509738" cy="1163487"/>
            <a:chOff x="4335780" y="2212380"/>
            <a:chExt cx="509911" cy="1162658"/>
          </a:xfrm>
        </p:grpSpPr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4A8DDAD6-4F95-4D26-9071-9F08F8F9E6C9}"/>
                </a:ext>
              </a:extLst>
            </p:cNvPr>
            <p:cNvCxnSpPr>
              <a:cxnSpLocks/>
            </p:cNvCxnSpPr>
            <p:nvPr/>
          </p:nvCxnSpPr>
          <p:spPr>
            <a:xfrm rot="15408299" flipV="1">
              <a:off x="4100499" y="2629845"/>
              <a:ext cx="1154510" cy="335875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F32BDC0E-7E01-4BD1-B908-F1805F9DCD58}"/>
                </a:ext>
              </a:extLst>
            </p:cNvPr>
            <p:cNvSpPr/>
            <p:nvPr/>
          </p:nvSpPr>
          <p:spPr>
            <a:xfrm>
              <a:off x="4335780" y="2212380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68" name="3 - Line Biscuits">
            <a:extLst>
              <a:ext uri="{FF2B5EF4-FFF2-40B4-BE49-F238E27FC236}">
                <a16:creationId xmlns:a16="http://schemas.microsoft.com/office/drawing/2014/main" id="{A34D8FD8-0B7A-49E5-8FD8-1925CA96583A}"/>
              </a:ext>
            </a:extLst>
          </p:cNvPr>
          <p:cNvGrpSpPr>
            <a:grpSpLocks/>
          </p:cNvGrpSpPr>
          <p:nvPr/>
        </p:nvGrpSpPr>
        <p:grpSpPr bwMode="auto">
          <a:xfrm rot="20397681" flipH="1" flipV="1">
            <a:off x="2607181" y="2662759"/>
            <a:ext cx="533915" cy="572682"/>
            <a:chOff x="4292040" y="2212380"/>
            <a:chExt cx="534096" cy="572274"/>
          </a:xfrm>
        </p:grpSpPr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E2AD977E-CE7A-4D09-A1E2-95F3ABDC9CF7}"/>
                </a:ext>
              </a:extLst>
            </p:cNvPr>
            <p:cNvCxnSpPr>
              <a:cxnSpLocks/>
            </p:cNvCxnSpPr>
            <p:nvPr/>
          </p:nvCxnSpPr>
          <p:spPr>
            <a:xfrm rot="1202319" flipH="1" flipV="1">
              <a:off x="4292040" y="2352386"/>
              <a:ext cx="534096" cy="432268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2DF99877-E5CE-44FC-BFA3-4C2B5924272B}"/>
                </a:ext>
              </a:extLst>
            </p:cNvPr>
            <p:cNvSpPr/>
            <p:nvPr/>
          </p:nvSpPr>
          <p:spPr>
            <a:xfrm>
              <a:off x="4335780" y="2212380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E868C25-35F0-4C22-B602-9A74DA5B9E70}"/>
              </a:ext>
            </a:extLst>
          </p:cNvPr>
          <p:cNvGrpSpPr/>
          <p:nvPr/>
        </p:nvGrpSpPr>
        <p:grpSpPr>
          <a:xfrm>
            <a:off x="976585" y="181669"/>
            <a:ext cx="5425896" cy="543649"/>
            <a:chOff x="708205" y="4991101"/>
            <a:chExt cx="5360010" cy="54364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662050B-1CE3-4614-AD7B-BED33B7D2D93}"/>
                </a:ext>
              </a:extLst>
            </p:cNvPr>
            <p:cNvGrpSpPr/>
            <p:nvPr/>
          </p:nvGrpSpPr>
          <p:grpSpPr>
            <a:xfrm>
              <a:off x="708205" y="4991101"/>
              <a:ext cx="5360010" cy="543649"/>
              <a:chOff x="708205" y="1276351"/>
              <a:chExt cx="5360010" cy="543649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01E808B-D048-4195-91E6-046724D9220D}"/>
                  </a:ext>
                </a:extLst>
              </p:cNvPr>
              <p:cNvSpPr/>
              <p:nvPr/>
            </p:nvSpPr>
            <p:spPr>
              <a:xfrm>
                <a:off x="755650" y="1276351"/>
                <a:ext cx="5312565" cy="543649"/>
              </a:xfrm>
              <a:prstGeom prst="rect">
                <a:avLst/>
              </a:prstGeom>
              <a:solidFill>
                <a:srgbClr val="7768AD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1165C8A-D641-4BCA-A0D7-5C048F1E8A0B}"/>
                  </a:ext>
                </a:extLst>
              </p:cNvPr>
              <p:cNvSpPr/>
              <p:nvPr/>
            </p:nvSpPr>
            <p:spPr>
              <a:xfrm rot="2700000">
                <a:off x="708205" y="1513209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938151F-ED9A-40EE-9E5F-D6DDD20476AD}"/>
                </a:ext>
              </a:extLst>
            </p:cNvPr>
            <p:cNvSpPr txBox="1"/>
            <p:nvPr/>
          </p:nvSpPr>
          <p:spPr>
            <a:xfrm>
              <a:off x="896982" y="5059272"/>
              <a:ext cx="5013158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dirty="0">
                  <a:solidFill>
                    <a:srgbClr val="FFFFFF"/>
                  </a:solidFill>
                  <a:latin typeface="Twinkl SemiBold"/>
                </a:rPr>
                <a:t>Did you think of any others?</a:t>
              </a: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1957" y="614841"/>
            <a:ext cx="979387" cy="88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Food Sources</a:t>
            </a:r>
          </a:p>
        </p:txBody>
      </p:sp>
      <p:grpSp>
        <p:nvGrpSpPr>
          <p:cNvPr id="66" name="1 - Line Roast Chicken">
            <a:extLst>
              <a:ext uri="{FF2B5EF4-FFF2-40B4-BE49-F238E27FC236}">
                <a16:creationId xmlns:a16="http://schemas.microsoft.com/office/drawing/2014/main" id="{5B753F46-745B-4AC9-9132-8B84896D527A}"/>
              </a:ext>
            </a:extLst>
          </p:cNvPr>
          <p:cNvGrpSpPr>
            <a:grpSpLocks/>
          </p:cNvGrpSpPr>
          <p:nvPr/>
        </p:nvGrpSpPr>
        <p:grpSpPr bwMode="auto">
          <a:xfrm rot="-5400000" flipH="1" flipV="1">
            <a:off x="2656709" y="3874558"/>
            <a:ext cx="614826" cy="777037"/>
            <a:chOff x="5379509" y="2784807"/>
            <a:chExt cx="615034" cy="776484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D2FECF2-79DB-4111-865D-30926454187B}"/>
                </a:ext>
              </a:extLst>
            </p:cNvPr>
            <p:cNvCxnSpPr>
              <a:cxnSpLocks/>
              <a:endCxn id="68" idx="5"/>
            </p:cNvCxnSpPr>
            <p:nvPr/>
          </p:nvCxnSpPr>
          <p:spPr>
            <a:xfrm rot="5400000" flipH="1">
              <a:off x="5374651" y="2941398"/>
              <a:ext cx="700654" cy="539131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25818D1-3167-48D6-9DC2-F0E0A6DC11AD}"/>
                </a:ext>
              </a:extLst>
            </p:cNvPr>
            <p:cNvSpPr/>
            <p:nvPr/>
          </p:nvSpPr>
          <p:spPr>
            <a:xfrm>
              <a:off x="5379509" y="2784807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74" name="1 - Line Chicken nuggets">
            <a:extLst>
              <a:ext uri="{FF2B5EF4-FFF2-40B4-BE49-F238E27FC236}">
                <a16:creationId xmlns:a16="http://schemas.microsoft.com/office/drawing/2014/main" id="{F71B3CCD-E532-4E7D-9353-79D2ED8C0C71}"/>
              </a:ext>
            </a:extLst>
          </p:cNvPr>
          <p:cNvGrpSpPr>
            <a:grpSpLocks/>
          </p:cNvGrpSpPr>
          <p:nvPr/>
        </p:nvGrpSpPr>
        <p:grpSpPr bwMode="auto">
          <a:xfrm rot="9250079" flipH="1" flipV="1">
            <a:off x="4344205" y="3458008"/>
            <a:ext cx="2003979" cy="1508456"/>
            <a:chOff x="5126780" y="2784807"/>
            <a:chExt cx="2004657" cy="1507382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2F355B1-AC4B-48DD-B9A2-3B88D935DF31}"/>
                </a:ext>
              </a:extLst>
            </p:cNvPr>
            <p:cNvCxnSpPr>
              <a:cxnSpLocks/>
              <a:endCxn id="76" idx="5"/>
            </p:cNvCxnSpPr>
            <p:nvPr/>
          </p:nvCxnSpPr>
          <p:spPr>
            <a:xfrm rot="12349921">
              <a:off x="5126780" y="3244584"/>
              <a:ext cx="2004657" cy="1047605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472A196-5077-4060-8504-ABC7CD486811}"/>
                </a:ext>
              </a:extLst>
            </p:cNvPr>
            <p:cNvSpPr/>
            <p:nvPr/>
          </p:nvSpPr>
          <p:spPr>
            <a:xfrm>
              <a:off x="5379509" y="2784807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99" name="2">
            <a:extLst>
              <a:ext uri="{FF2B5EF4-FFF2-40B4-BE49-F238E27FC236}">
                <a16:creationId xmlns:a16="http://schemas.microsoft.com/office/drawing/2014/main" id="{20903BA6-E7E5-49A0-BA5D-03C5B101544F}"/>
              </a:ext>
            </a:extLst>
          </p:cNvPr>
          <p:cNvGrpSpPr/>
          <p:nvPr/>
        </p:nvGrpSpPr>
        <p:grpSpPr>
          <a:xfrm>
            <a:off x="3171255" y="3153883"/>
            <a:ext cx="3536222" cy="876079"/>
            <a:chOff x="4495258" y="5400675"/>
            <a:chExt cx="3536222" cy="876079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9953914F-86EE-495B-9C4F-C6B898DAC7A0}"/>
                </a:ext>
              </a:extLst>
            </p:cNvPr>
            <p:cNvGrpSpPr/>
            <p:nvPr/>
          </p:nvGrpSpPr>
          <p:grpSpPr>
            <a:xfrm>
              <a:off x="4833939" y="5400675"/>
              <a:ext cx="3197541" cy="876079"/>
              <a:chOff x="2980068" y="4486275"/>
              <a:chExt cx="3197541" cy="876079"/>
            </a:xfrm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C092B0F4-E7DD-4D30-AFDD-E684B304FA76}"/>
                  </a:ext>
                </a:extLst>
              </p:cNvPr>
              <p:cNvSpPr/>
              <p:nvPr/>
            </p:nvSpPr>
            <p:spPr>
              <a:xfrm>
                <a:off x="2980068" y="4486275"/>
                <a:ext cx="876079" cy="876079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n>
                    <a:solidFill>
                      <a:srgbClr val="7768AD"/>
                    </a:solidFill>
                  </a:ln>
                </a:endParaRPr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BBB3FBEF-411C-491B-8526-37C4B2F9432A}"/>
                  </a:ext>
                </a:extLst>
              </p:cNvPr>
              <p:cNvGrpSpPr/>
              <p:nvPr/>
            </p:nvGrpSpPr>
            <p:grpSpPr>
              <a:xfrm>
                <a:off x="3781956" y="4704626"/>
                <a:ext cx="2395653" cy="429349"/>
                <a:chOff x="708205" y="4991101"/>
                <a:chExt cx="2366561" cy="429349"/>
              </a:xfrm>
            </p:grpSpPr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1333AEFB-D7F6-487B-A537-0A30FBC56A0D}"/>
                    </a:ext>
                  </a:extLst>
                </p:cNvPr>
                <p:cNvGrpSpPr/>
                <p:nvPr/>
              </p:nvGrpSpPr>
              <p:grpSpPr>
                <a:xfrm>
                  <a:off x="708205" y="4991101"/>
                  <a:ext cx="1469957" cy="429349"/>
                  <a:chOff x="708205" y="1276351"/>
                  <a:chExt cx="1469957" cy="429349"/>
                </a:xfrm>
              </p:grpSpPr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C8300834-58F5-44CC-810F-4E2ACE4D6851}"/>
                      </a:ext>
                    </a:extLst>
                  </p:cNvPr>
                  <p:cNvSpPr/>
                  <p:nvPr/>
                </p:nvSpPr>
                <p:spPr>
                  <a:xfrm>
                    <a:off x="755649" y="1276351"/>
                    <a:ext cx="1422513" cy="429349"/>
                  </a:xfrm>
                  <a:prstGeom prst="rect">
                    <a:avLst/>
                  </a:prstGeom>
                  <a:solidFill>
                    <a:srgbClr val="7768AD"/>
                  </a:solidFill>
                  <a:ln w="28575">
                    <a:solidFill>
                      <a:srgbClr val="7768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wink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DE68A94D-409F-416E-9151-514F0F03B711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708205" y="1446534"/>
                    <a:ext cx="94891" cy="94891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7768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wink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9789D132-D67D-48FA-8183-2AF3EBDF19DA}"/>
                    </a:ext>
                  </a:extLst>
                </p:cNvPr>
                <p:cNvSpPr txBox="1"/>
                <p:nvPr/>
              </p:nvSpPr>
              <p:spPr>
                <a:xfrm>
                  <a:off x="896982" y="4992597"/>
                  <a:ext cx="2177784" cy="422405"/>
                </a:xfrm>
                <a:prstGeom prst="rect">
                  <a:avLst/>
                </a:prstGeom>
                <a:noFill/>
              </p:spPr>
              <p:txBody>
                <a:bodyPr wrap="square" lIns="0" tIns="72000" rIns="0" bIns="72000" rtlCol="0">
                  <a:spAutoFit/>
                </a:bodyPr>
                <a:lstStyle/>
                <a:p>
                  <a:pPr lvl="0"/>
                  <a:r>
                    <a:rPr lang="en-GB" dirty="0">
                      <a:solidFill>
                        <a:srgbClr val="FFFFFF"/>
                      </a:solidFill>
                      <a:latin typeface="Twinkl SemiBold"/>
                    </a:rPr>
                    <a:t>potato</a:t>
                  </a:r>
                </a:p>
              </p:txBody>
            </p:sp>
          </p:grpSp>
        </p:grpSp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A2F5959D-BB7C-42EF-8789-F76FD8254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258" y="5591253"/>
              <a:ext cx="1095186" cy="533321"/>
            </a:xfrm>
            <a:prstGeom prst="rect">
              <a:avLst/>
            </a:prstGeom>
          </p:spPr>
        </p:pic>
      </p:grpSp>
      <p:grpSp>
        <p:nvGrpSpPr>
          <p:cNvPr id="26" name="2 - Chips">
            <a:extLst>
              <a:ext uri="{FF2B5EF4-FFF2-40B4-BE49-F238E27FC236}">
                <a16:creationId xmlns:a16="http://schemas.microsoft.com/office/drawing/2014/main" id="{AC74F7EC-6709-4B83-B50D-BF9759F58B40}"/>
              </a:ext>
            </a:extLst>
          </p:cNvPr>
          <p:cNvGrpSpPr/>
          <p:nvPr/>
        </p:nvGrpSpPr>
        <p:grpSpPr>
          <a:xfrm>
            <a:off x="1057857" y="3977707"/>
            <a:ext cx="1781176" cy="2015856"/>
            <a:chOff x="1400175" y="3855621"/>
            <a:chExt cx="1781176" cy="201585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575B710-C0ED-4CEC-B925-2314703B0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148" y="3855621"/>
              <a:ext cx="1163928" cy="1545054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CC27D38-2F44-4C9B-B072-5B22B5749776}"/>
                </a:ext>
              </a:extLst>
            </p:cNvPr>
            <p:cNvSpPr txBox="1"/>
            <p:nvPr/>
          </p:nvSpPr>
          <p:spPr>
            <a:xfrm>
              <a:off x="1400175" y="544907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chips</a:t>
              </a:r>
            </a:p>
          </p:txBody>
        </p:sp>
      </p:grpSp>
      <p:grpSp>
        <p:nvGrpSpPr>
          <p:cNvPr id="122" name="2 - Line Crisps">
            <a:extLst>
              <a:ext uri="{FF2B5EF4-FFF2-40B4-BE49-F238E27FC236}">
                <a16:creationId xmlns:a16="http://schemas.microsoft.com/office/drawing/2014/main" id="{6C6E0A37-BB92-4953-A041-2AE48BB0A70F}"/>
              </a:ext>
            </a:extLst>
          </p:cNvPr>
          <p:cNvGrpSpPr>
            <a:grpSpLocks/>
          </p:cNvGrpSpPr>
          <p:nvPr/>
        </p:nvGrpSpPr>
        <p:grpSpPr bwMode="auto">
          <a:xfrm rot="9250079" flipH="1" flipV="1">
            <a:off x="4353730" y="3458008"/>
            <a:ext cx="2003979" cy="1508456"/>
            <a:chOff x="5126780" y="2784807"/>
            <a:chExt cx="2004657" cy="1507382"/>
          </a:xfrm>
        </p:grpSpPr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B0BBB7F-F955-4789-BAD6-4932146C8CE3}"/>
                </a:ext>
              </a:extLst>
            </p:cNvPr>
            <p:cNvCxnSpPr>
              <a:cxnSpLocks/>
              <a:endCxn id="125" idx="5"/>
            </p:cNvCxnSpPr>
            <p:nvPr/>
          </p:nvCxnSpPr>
          <p:spPr>
            <a:xfrm rot="12349921">
              <a:off x="5126780" y="3244584"/>
              <a:ext cx="2004657" cy="1047605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2925093D-6759-4F10-B1FA-13AD49F628CD}"/>
                </a:ext>
              </a:extLst>
            </p:cNvPr>
            <p:cNvSpPr/>
            <p:nvPr/>
          </p:nvSpPr>
          <p:spPr>
            <a:xfrm>
              <a:off x="5379509" y="2784807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26" name="2 - crisps">
            <a:extLst>
              <a:ext uri="{FF2B5EF4-FFF2-40B4-BE49-F238E27FC236}">
                <a16:creationId xmlns:a16="http://schemas.microsoft.com/office/drawing/2014/main" id="{D030B912-B66D-44A7-BA01-177541471192}"/>
              </a:ext>
            </a:extLst>
          </p:cNvPr>
          <p:cNvGrpSpPr/>
          <p:nvPr/>
        </p:nvGrpSpPr>
        <p:grpSpPr>
          <a:xfrm>
            <a:off x="5757743" y="4521112"/>
            <a:ext cx="2241067" cy="1613802"/>
            <a:chOff x="5245584" y="4314825"/>
            <a:chExt cx="2241067" cy="1613802"/>
          </a:xfrm>
        </p:grpSpPr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D2AFD5C1-D3DA-4638-AEB5-B9AA75DA5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584" y="4314825"/>
              <a:ext cx="1917601" cy="1269215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ADB8E04F-548F-41B5-BEDE-6CA9B4734F0F}"/>
                </a:ext>
              </a:extLst>
            </p:cNvPr>
            <p:cNvSpPr txBox="1"/>
            <p:nvPr/>
          </p:nvSpPr>
          <p:spPr>
            <a:xfrm>
              <a:off x="5705475" y="550622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crisps</a:t>
              </a:r>
            </a:p>
          </p:txBody>
        </p:sp>
      </p:grpSp>
      <p:grpSp>
        <p:nvGrpSpPr>
          <p:cNvPr id="133" name="2 - Jacket potatoes">
            <a:extLst>
              <a:ext uri="{FF2B5EF4-FFF2-40B4-BE49-F238E27FC236}">
                <a16:creationId xmlns:a16="http://schemas.microsoft.com/office/drawing/2014/main" id="{3CC1B2AF-BB61-4048-BFD4-54A3246AE8B9}"/>
              </a:ext>
            </a:extLst>
          </p:cNvPr>
          <p:cNvGrpSpPr/>
          <p:nvPr/>
        </p:nvGrpSpPr>
        <p:grpSpPr>
          <a:xfrm>
            <a:off x="6584515" y="1693959"/>
            <a:ext cx="1781176" cy="1837969"/>
            <a:chOff x="6296025" y="1785608"/>
            <a:chExt cx="1781176" cy="1837969"/>
          </a:xfrm>
        </p:grpSpPr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E2446C3D-0622-4309-AF43-6584C4995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6426" y="1785608"/>
              <a:ext cx="1497423" cy="1429749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E2D1D66C-3F7D-4358-B982-6B5990554ACB}"/>
                </a:ext>
              </a:extLst>
            </p:cNvPr>
            <p:cNvSpPr txBox="1"/>
            <p:nvPr/>
          </p:nvSpPr>
          <p:spPr>
            <a:xfrm>
              <a:off x="6296025" y="320117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jacket potatoes</a:t>
              </a:r>
            </a:p>
          </p:txBody>
        </p:sp>
      </p:grpSp>
      <p:grpSp>
        <p:nvGrpSpPr>
          <p:cNvPr id="138" name="2 - Line Mash">
            <a:extLst>
              <a:ext uri="{FF2B5EF4-FFF2-40B4-BE49-F238E27FC236}">
                <a16:creationId xmlns:a16="http://schemas.microsoft.com/office/drawing/2014/main" id="{5F956022-4DF0-43F0-8C3F-BD5DD5AA9405}"/>
              </a:ext>
            </a:extLst>
          </p:cNvPr>
          <p:cNvGrpSpPr>
            <a:grpSpLocks/>
          </p:cNvGrpSpPr>
          <p:nvPr/>
        </p:nvGrpSpPr>
        <p:grpSpPr bwMode="auto">
          <a:xfrm rot="3552895" flipH="1" flipV="1">
            <a:off x="4055181" y="2095900"/>
            <a:ext cx="1134128" cy="973313"/>
            <a:chOff x="5208263" y="2784807"/>
            <a:chExt cx="1134512" cy="972621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3E5E646D-EE98-4300-8DD4-A545EAF40D0C}"/>
                </a:ext>
              </a:extLst>
            </p:cNvPr>
            <p:cNvCxnSpPr>
              <a:cxnSpLocks/>
              <a:endCxn id="141" idx="5"/>
            </p:cNvCxnSpPr>
            <p:nvPr/>
          </p:nvCxnSpPr>
          <p:spPr>
            <a:xfrm rot="18047105" flipV="1">
              <a:off x="5449142" y="2863795"/>
              <a:ext cx="652754" cy="1134512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FF40BE86-DC18-46BF-8DD7-AF52932B44D4}"/>
                </a:ext>
              </a:extLst>
            </p:cNvPr>
            <p:cNvSpPr/>
            <p:nvPr/>
          </p:nvSpPr>
          <p:spPr>
            <a:xfrm>
              <a:off x="5379509" y="2784807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42" name="2 - Mash">
            <a:extLst>
              <a:ext uri="{FF2B5EF4-FFF2-40B4-BE49-F238E27FC236}">
                <a16:creationId xmlns:a16="http://schemas.microsoft.com/office/drawing/2014/main" id="{FB0005A9-3D26-4367-920C-03EFE4E16509}"/>
              </a:ext>
            </a:extLst>
          </p:cNvPr>
          <p:cNvGrpSpPr/>
          <p:nvPr/>
        </p:nvGrpSpPr>
        <p:grpSpPr>
          <a:xfrm>
            <a:off x="4219575" y="1382252"/>
            <a:ext cx="1781176" cy="1403125"/>
            <a:chOff x="6267450" y="1868027"/>
            <a:chExt cx="1781176" cy="1403125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054F6891-4A5A-4B46-8D5F-40CA7CAC2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550" y="1868027"/>
              <a:ext cx="1695450" cy="995461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4ED1A186-DD85-4D88-852A-E29DAD46852B}"/>
                </a:ext>
              </a:extLst>
            </p:cNvPr>
            <p:cNvSpPr txBox="1"/>
            <p:nvPr/>
          </p:nvSpPr>
          <p:spPr>
            <a:xfrm>
              <a:off x="6267450" y="2848747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mash</a:t>
              </a:r>
            </a:p>
          </p:txBody>
        </p:sp>
      </p:grpSp>
      <p:grpSp>
        <p:nvGrpSpPr>
          <p:cNvPr id="91" name="2 - Roast potatoes">
            <a:extLst>
              <a:ext uri="{FF2B5EF4-FFF2-40B4-BE49-F238E27FC236}">
                <a16:creationId xmlns:a16="http://schemas.microsoft.com/office/drawing/2014/main" id="{06EE0CF4-9B0C-4C94-8D31-1519860DEC03}"/>
              </a:ext>
            </a:extLst>
          </p:cNvPr>
          <p:cNvGrpSpPr/>
          <p:nvPr/>
        </p:nvGrpSpPr>
        <p:grpSpPr>
          <a:xfrm>
            <a:off x="835105" y="1769643"/>
            <a:ext cx="1781922" cy="1024352"/>
            <a:chOff x="6828678" y="1708915"/>
            <a:chExt cx="1781922" cy="1024352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E4F4CBAD-6130-4C7B-8C09-EBE8E593F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150" y="1708915"/>
              <a:ext cx="1695450" cy="560648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CC2566A7-350B-426B-8624-08C17D8702EB}"/>
                </a:ext>
              </a:extLst>
            </p:cNvPr>
            <p:cNvSpPr txBox="1"/>
            <p:nvPr/>
          </p:nvSpPr>
          <p:spPr>
            <a:xfrm>
              <a:off x="6828678" y="231086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roast potatoes</a:t>
              </a:r>
            </a:p>
          </p:txBody>
        </p:sp>
      </p:grpSp>
      <p:grpSp>
        <p:nvGrpSpPr>
          <p:cNvPr id="155" name="3 - Line Bread">
            <a:extLst>
              <a:ext uri="{FF2B5EF4-FFF2-40B4-BE49-F238E27FC236}">
                <a16:creationId xmlns:a16="http://schemas.microsoft.com/office/drawing/2014/main" id="{C8CEFB55-A6AA-4D09-BEDE-E563C2F6408C}"/>
              </a:ext>
            </a:extLst>
          </p:cNvPr>
          <p:cNvGrpSpPr>
            <a:grpSpLocks/>
          </p:cNvGrpSpPr>
          <p:nvPr/>
        </p:nvGrpSpPr>
        <p:grpSpPr bwMode="auto">
          <a:xfrm rot="6191701" flipH="1" flipV="1">
            <a:off x="5651120" y="2428338"/>
            <a:ext cx="509738" cy="1163487"/>
            <a:chOff x="4335780" y="2212380"/>
            <a:chExt cx="509911" cy="1162658"/>
          </a:xfrm>
        </p:grpSpPr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4A8DDAD6-4F95-4D26-9071-9F08F8F9E6C9}"/>
                </a:ext>
              </a:extLst>
            </p:cNvPr>
            <p:cNvCxnSpPr>
              <a:cxnSpLocks/>
            </p:cNvCxnSpPr>
            <p:nvPr/>
          </p:nvCxnSpPr>
          <p:spPr>
            <a:xfrm rot="15408299" flipV="1">
              <a:off x="4100499" y="2629845"/>
              <a:ext cx="1154510" cy="335875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F32BDC0E-7E01-4BD1-B908-F1805F9DCD58}"/>
                </a:ext>
              </a:extLst>
            </p:cNvPr>
            <p:cNvSpPr/>
            <p:nvPr/>
          </p:nvSpPr>
          <p:spPr>
            <a:xfrm>
              <a:off x="4335780" y="2212380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68" name="3 - Line Biscuits">
            <a:extLst>
              <a:ext uri="{FF2B5EF4-FFF2-40B4-BE49-F238E27FC236}">
                <a16:creationId xmlns:a16="http://schemas.microsoft.com/office/drawing/2014/main" id="{A34D8FD8-0B7A-49E5-8FD8-1925CA96583A}"/>
              </a:ext>
            </a:extLst>
          </p:cNvPr>
          <p:cNvGrpSpPr>
            <a:grpSpLocks/>
          </p:cNvGrpSpPr>
          <p:nvPr/>
        </p:nvGrpSpPr>
        <p:grpSpPr bwMode="auto">
          <a:xfrm rot="20397681" flipH="1" flipV="1">
            <a:off x="2607181" y="2662759"/>
            <a:ext cx="533915" cy="572682"/>
            <a:chOff x="4292040" y="2212380"/>
            <a:chExt cx="534096" cy="572274"/>
          </a:xfrm>
        </p:grpSpPr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E2AD977E-CE7A-4D09-A1E2-95F3ABDC9CF7}"/>
                </a:ext>
              </a:extLst>
            </p:cNvPr>
            <p:cNvCxnSpPr>
              <a:cxnSpLocks/>
            </p:cNvCxnSpPr>
            <p:nvPr/>
          </p:nvCxnSpPr>
          <p:spPr>
            <a:xfrm rot="1202319" flipH="1" flipV="1">
              <a:off x="4292040" y="2352386"/>
              <a:ext cx="534096" cy="432268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2DF99877-E5CE-44FC-BFA3-4C2B5924272B}"/>
                </a:ext>
              </a:extLst>
            </p:cNvPr>
            <p:cNvSpPr/>
            <p:nvPr/>
          </p:nvSpPr>
          <p:spPr>
            <a:xfrm>
              <a:off x="4335780" y="2212380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E868C25-35F0-4C22-B602-9A74DA5B9E70}"/>
              </a:ext>
            </a:extLst>
          </p:cNvPr>
          <p:cNvGrpSpPr/>
          <p:nvPr/>
        </p:nvGrpSpPr>
        <p:grpSpPr>
          <a:xfrm>
            <a:off x="446446" y="131427"/>
            <a:ext cx="5425896" cy="543649"/>
            <a:chOff x="708205" y="4991101"/>
            <a:chExt cx="5360010" cy="54364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662050B-1CE3-4614-AD7B-BED33B7D2D93}"/>
                </a:ext>
              </a:extLst>
            </p:cNvPr>
            <p:cNvGrpSpPr/>
            <p:nvPr/>
          </p:nvGrpSpPr>
          <p:grpSpPr>
            <a:xfrm>
              <a:off x="708205" y="4991101"/>
              <a:ext cx="5360010" cy="543649"/>
              <a:chOff x="708205" y="1276351"/>
              <a:chExt cx="5360010" cy="543649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01E808B-D048-4195-91E6-046724D9220D}"/>
                  </a:ext>
                </a:extLst>
              </p:cNvPr>
              <p:cNvSpPr/>
              <p:nvPr/>
            </p:nvSpPr>
            <p:spPr>
              <a:xfrm>
                <a:off x="755650" y="1276351"/>
                <a:ext cx="5312565" cy="543649"/>
              </a:xfrm>
              <a:prstGeom prst="rect">
                <a:avLst/>
              </a:prstGeom>
              <a:solidFill>
                <a:srgbClr val="7768AD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1165C8A-D641-4BCA-A0D7-5C048F1E8A0B}"/>
                  </a:ext>
                </a:extLst>
              </p:cNvPr>
              <p:cNvSpPr/>
              <p:nvPr/>
            </p:nvSpPr>
            <p:spPr>
              <a:xfrm rot="2700000">
                <a:off x="708205" y="1513209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938151F-ED9A-40EE-9E5F-D6DDD20476AD}"/>
                </a:ext>
              </a:extLst>
            </p:cNvPr>
            <p:cNvSpPr txBox="1"/>
            <p:nvPr/>
          </p:nvSpPr>
          <p:spPr>
            <a:xfrm>
              <a:off x="896982" y="5059272"/>
              <a:ext cx="5013158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dirty="0">
                  <a:solidFill>
                    <a:srgbClr val="FFFFFF"/>
                  </a:solidFill>
                  <a:latin typeface="Twinkl SemiBold"/>
                </a:rPr>
                <a:t>Did you think of any others?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1957" y="614841"/>
            <a:ext cx="979387" cy="88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3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Food Sources</a:t>
            </a:r>
          </a:p>
        </p:txBody>
      </p:sp>
      <p:grpSp>
        <p:nvGrpSpPr>
          <p:cNvPr id="81" name="2 - Line Roast potatoes">
            <a:extLst>
              <a:ext uri="{FF2B5EF4-FFF2-40B4-BE49-F238E27FC236}">
                <a16:creationId xmlns:a16="http://schemas.microsoft.com/office/drawing/2014/main" id="{C54A6B33-61A2-484B-AA0E-A3AEC7147839}"/>
              </a:ext>
            </a:extLst>
          </p:cNvPr>
          <p:cNvGrpSpPr>
            <a:grpSpLocks/>
          </p:cNvGrpSpPr>
          <p:nvPr/>
        </p:nvGrpSpPr>
        <p:grpSpPr bwMode="auto">
          <a:xfrm rot="3552895" flipH="1" flipV="1">
            <a:off x="2151018" y="2350475"/>
            <a:ext cx="1017529" cy="1064605"/>
            <a:chOff x="5108552" y="2247384"/>
            <a:chExt cx="1017877" cy="1063848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498F5A3-4547-4BB5-9CF9-7283987DB93D}"/>
                </a:ext>
              </a:extLst>
            </p:cNvPr>
            <p:cNvCxnSpPr>
              <a:cxnSpLocks/>
            </p:cNvCxnSpPr>
            <p:nvPr/>
          </p:nvCxnSpPr>
          <p:spPr>
            <a:xfrm rot="18047105" flipH="1" flipV="1">
              <a:off x="5241425" y="2426227"/>
              <a:ext cx="1063848" cy="706161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165C422E-8A08-44C8-8C83-8DE0E9AD4D25}"/>
                </a:ext>
              </a:extLst>
            </p:cNvPr>
            <p:cNvSpPr/>
            <p:nvPr/>
          </p:nvSpPr>
          <p:spPr>
            <a:xfrm>
              <a:off x="5108552" y="3011338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94" name="3">
            <a:extLst>
              <a:ext uri="{FF2B5EF4-FFF2-40B4-BE49-F238E27FC236}">
                <a16:creationId xmlns:a16="http://schemas.microsoft.com/office/drawing/2014/main" id="{2A4683A4-CCBA-4090-8BE8-9DDEAB69D6CE}"/>
              </a:ext>
            </a:extLst>
          </p:cNvPr>
          <p:cNvGrpSpPr/>
          <p:nvPr/>
        </p:nvGrpSpPr>
        <p:grpSpPr>
          <a:xfrm>
            <a:off x="3507831" y="2837558"/>
            <a:ext cx="3197541" cy="1298101"/>
            <a:chOff x="4833939" y="5226413"/>
            <a:chExt cx="3197541" cy="1298101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7B4168A0-312D-4564-AFD1-3987504A8458}"/>
                </a:ext>
              </a:extLst>
            </p:cNvPr>
            <p:cNvGrpSpPr/>
            <p:nvPr/>
          </p:nvGrpSpPr>
          <p:grpSpPr>
            <a:xfrm>
              <a:off x="4833939" y="5400675"/>
              <a:ext cx="3197541" cy="876079"/>
              <a:chOff x="2980068" y="4486275"/>
              <a:chExt cx="3197541" cy="876079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D53CD9A5-8918-42D8-8D99-3A1CE5E5E1AE}"/>
                  </a:ext>
                </a:extLst>
              </p:cNvPr>
              <p:cNvSpPr/>
              <p:nvPr/>
            </p:nvSpPr>
            <p:spPr>
              <a:xfrm>
                <a:off x="2980068" y="4486275"/>
                <a:ext cx="876079" cy="876079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n>
                    <a:solidFill>
                      <a:srgbClr val="7768AD"/>
                    </a:solidFill>
                  </a:ln>
                </a:endParaRPr>
              </a:p>
            </p:txBody>
          </p: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06DD1702-A653-434A-A307-D72BDFDAB803}"/>
                  </a:ext>
                </a:extLst>
              </p:cNvPr>
              <p:cNvGrpSpPr/>
              <p:nvPr/>
            </p:nvGrpSpPr>
            <p:grpSpPr>
              <a:xfrm>
                <a:off x="3781956" y="4704626"/>
                <a:ext cx="2395653" cy="429349"/>
                <a:chOff x="708205" y="4991101"/>
                <a:chExt cx="2366561" cy="429349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985AF9F0-AE01-49C6-B9BF-474010D61BDA}"/>
                    </a:ext>
                  </a:extLst>
                </p:cNvPr>
                <p:cNvGrpSpPr/>
                <p:nvPr/>
              </p:nvGrpSpPr>
              <p:grpSpPr>
                <a:xfrm>
                  <a:off x="708205" y="4991101"/>
                  <a:ext cx="1469957" cy="429349"/>
                  <a:chOff x="708205" y="1276351"/>
                  <a:chExt cx="1469957" cy="429349"/>
                </a:xfrm>
              </p:grpSpPr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F8B04C9C-0ACB-41E6-946C-06DABF452969}"/>
                      </a:ext>
                    </a:extLst>
                  </p:cNvPr>
                  <p:cNvSpPr/>
                  <p:nvPr/>
                </p:nvSpPr>
                <p:spPr>
                  <a:xfrm>
                    <a:off x="755649" y="1276351"/>
                    <a:ext cx="1422513" cy="429349"/>
                  </a:xfrm>
                  <a:prstGeom prst="rect">
                    <a:avLst/>
                  </a:prstGeom>
                  <a:solidFill>
                    <a:srgbClr val="7768AD"/>
                  </a:solidFill>
                  <a:ln w="28575">
                    <a:solidFill>
                      <a:srgbClr val="7768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wink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2469F408-E2DC-46D0-AEC7-AF46B90A7A5C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708205" y="1446534"/>
                    <a:ext cx="94891" cy="94891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7768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wink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37F79F7B-D1A1-4BAE-BF80-38AEC16FAAAA}"/>
                    </a:ext>
                  </a:extLst>
                </p:cNvPr>
                <p:cNvSpPr txBox="1"/>
                <p:nvPr/>
              </p:nvSpPr>
              <p:spPr>
                <a:xfrm>
                  <a:off x="896982" y="4992597"/>
                  <a:ext cx="2177784" cy="422405"/>
                </a:xfrm>
                <a:prstGeom prst="rect">
                  <a:avLst/>
                </a:prstGeom>
                <a:noFill/>
              </p:spPr>
              <p:txBody>
                <a:bodyPr wrap="square" lIns="0" tIns="72000" rIns="0" bIns="72000" rtlCol="0">
                  <a:spAutoFit/>
                </a:bodyPr>
                <a:lstStyle/>
                <a:p>
                  <a:pPr lvl="0"/>
                  <a:r>
                    <a:rPr lang="en-GB" dirty="0">
                      <a:solidFill>
                        <a:srgbClr val="FFFFFF"/>
                      </a:solidFill>
                      <a:latin typeface="Twinkl SemiBold"/>
                    </a:rPr>
                    <a:t>wheat</a:t>
                  </a:r>
                </a:p>
              </p:txBody>
            </p:sp>
          </p:grpSp>
        </p:grp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7847632B-3235-4B21-9256-DDC61E402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599" y="5226413"/>
              <a:ext cx="735402" cy="1298101"/>
            </a:xfrm>
            <a:prstGeom prst="rect">
              <a:avLst/>
            </a:prstGeom>
          </p:spPr>
        </p:pic>
      </p:grpSp>
      <p:grpSp>
        <p:nvGrpSpPr>
          <p:cNvPr id="137" name="3 - Line Breakfast cereal">
            <a:extLst>
              <a:ext uri="{FF2B5EF4-FFF2-40B4-BE49-F238E27FC236}">
                <a16:creationId xmlns:a16="http://schemas.microsoft.com/office/drawing/2014/main" id="{5D216D3B-B665-479A-8E1C-CF6A0C63190A}"/>
              </a:ext>
            </a:extLst>
          </p:cNvPr>
          <p:cNvGrpSpPr>
            <a:grpSpLocks/>
          </p:cNvGrpSpPr>
          <p:nvPr/>
        </p:nvGrpSpPr>
        <p:grpSpPr bwMode="auto">
          <a:xfrm rot="9250079" flipH="1" flipV="1">
            <a:off x="3880614" y="3929761"/>
            <a:ext cx="418557" cy="918244"/>
            <a:chOff x="5233721" y="2784807"/>
            <a:chExt cx="418699" cy="917590"/>
          </a:xfrm>
        </p:grpSpPr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077687BE-C014-4394-B819-D382F1858B1B}"/>
                </a:ext>
              </a:extLst>
            </p:cNvPr>
            <p:cNvCxnSpPr>
              <a:cxnSpLocks/>
              <a:endCxn id="145" idx="4"/>
            </p:cNvCxnSpPr>
            <p:nvPr/>
          </p:nvCxnSpPr>
          <p:spPr>
            <a:xfrm rot="12349921">
              <a:off x="5233721" y="2925977"/>
              <a:ext cx="418699" cy="776420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9055DC1C-CAFF-4710-8C91-140F114190C3}"/>
                </a:ext>
              </a:extLst>
            </p:cNvPr>
            <p:cNvSpPr/>
            <p:nvPr/>
          </p:nvSpPr>
          <p:spPr>
            <a:xfrm>
              <a:off x="5379509" y="2784807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46" name="3 - Breakfast cereal">
            <a:extLst>
              <a:ext uri="{FF2B5EF4-FFF2-40B4-BE49-F238E27FC236}">
                <a16:creationId xmlns:a16="http://schemas.microsoft.com/office/drawing/2014/main" id="{FE96CDD3-949B-4B35-A205-AB82ABFEC82E}"/>
              </a:ext>
            </a:extLst>
          </p:cNvPr>
          <p:cNvGrpSpPr/>
          <p:nvPr/>
        </p:nvGrpSpPr>
        <p:grpSpPr>
          <a:xfrm>
            <a:off x="3565206" y="4630477"/>
            <a:ext cx="1781176" cy="1682382"/>
            <a:chOff x="5050155" y="4238625"/>
            <a:chExt cx="1781176" cy="1682382"/>
          </a:xfrm>
        </p:grpSpPr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43DD4512-59D6-4416-ACAC-3A559F69D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7060" y="4238625"/>
              <a:ext cx="901249" cy="126921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7F1D9DD8-60C5-495E-954B-2F6933C85905}"/>
                </a:ext>
              </a:extLst>
            </p:cNvPr>
            <p:cNvSpPr txBox="1"/>
            <p:nvPr/>
          </p:nvSpPr>
          <p:spPr>
            <a:xfrm>
              <a:off x="5050155" y="549860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breakfast cereal</a:t>
              </a:r>
            </a:p>
          </p:txBody>
        </p:sp>
      </p:grpSp>
      <p:grpSp>
        <p:nvGrpSpPr>
          <p:cNvPr id="149" name="3 - Line Flour">
            <a:extLst>
              <a:ext uri="{FF2B5EF4-FFF2-40B4-BE49-F238E27FC236}">
                <a16:creationId xmlns:a16="http://schemas.microsoft.com/office/drawing/2014/main" id="{6E4FDAE6-A2D1-4AC0-AE94-39DCBB188046}"/>
              </a:ext>
            </a:extLst>
          </p:cNvPr>
          <p:cNvGrpSpPr>
            <a:grpSpLocks/>
          </p:cNvGrpSpPr>
          <p:nvPr/>
        </p:nvGrpSpPr>
        <p:grpSpPr bwMode="auto">
          <a:xfrm rot="9250079" flipH="1" flipV="1">
            <a:off x="4757884" y="3587139"/>
            <a:ext cx="1617230" cy="1234241"/>
            <a:chOff x="4113366" y="2212380"/>
            <a:chExt cx="1617779" cy="1233362"/>
          </a:xfrm>
        </p:grpSpPr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3E7EAC72-0175-473B-ADB0-AE5912322C7D}"/>
                </a:ext>
              </a:extLst>
            </p:cNvPr>
            <p:cNvCxnSpPr>
              <a:cxnSpLocks/>
            </p:cNvCxnSpPr>
            <p:nvPr/>
          </p:nvCxnSpPr>
          <p:spPr>
            <a:xfrm rot="12349921">
              <a:off x="4113366" y="2583050"/>
              <a:ext cx="1617779" cy="862692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0300FE15-DBAB-4582-A5A9-751857958E89}"/>
                </a:ext>
              </a:extLst>
            </p:cNvPr>
            <p:cNvSpPr/>
            <p:nvPr/>
          </p:nvSpPr>
          <p:spPr>
            <a:xfrm>
              <a:off x="4335780" y="2212380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52" name="3 - Flour">
            <a:extLst>
              <a:ext uri="{FF2B5EF4-FFF2-40B4-BE49-F238E27FC236}">
                <a16:creationId xmlns:a16="http://schemas.microsoft.com/office/drawing/2014/main" id="{221B64F0-1AFA-4910-8A17-9002A413EC0A}"/>
              </a:ext>
            </a:extLst>
          </p:cNvPr>
          <p:cNvGrpSpPr/>
          <p:nvPr/>
        </p:nvGrpSpPr>
        <p:grpSpPr>
          <a:xfrm>
            <a:off x="5968697" y="4235484"/>
            <a:ext cx="1781176" cy="1697622"/>
            <a:chOff x="5050155" y="4223385"/>
            <a:chExt cx="1781176" cy="1697622"/>
          </a:xfrm>
        </p:grpSpPr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00192A36-6EC7-4CF5-B230-E651BFEF7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4145" y="4223385"/>
              <a:ext cx="835638" cy="1269215"/>
            </a:xfrm>
            <a:prstGeom prst="rect">
              <a:avLst/>
            </a:prstGeom>
          </p:spPr>
        </p:pic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F2FE218C-F3EC-4B8F-9372-2965E26A109C}"/>
                </a:ext>
              </a:extLst>
            </p:cNvPr>
            <p:cNvSpPr txBox="1"/>
            <p:nvPr/>
          </p:nvSpPr>
          <p:spPr>
            <a:xfrm>
              <a:off x="5050155" y="549860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flour</a:t>
              </a:r>
            </a:p>
          </p:txBody>
        </p:sp>
      </p:grpSp>
      <p:grpSp>
        <p:nvGrpSpPr>
          <p:cNvPr id="155" name="3 - Line Bread">
            <a:extLst>
              <a:ext uri="{FF2B5EF4-FFF2-40B4-BE49-F238E27FC236}">
                <a16:creationId xmlns:a16="http://schemas.microsoft.com/office/drawing/2014/main" id="{C8CEFB55-A6AA-4D09-BEDE-E563C2F6408C}"/>
              </a:ext>
            </a:extLst>
          </p:cNvPr>
          <p:cNvGrpSpPr>
            <a:grpSpLocks/>
          </p:cNvGrpSpPr>
          <p:nvPr/>
        </p:nvGrpSpPr>
        <p:grpSpPr bwMode="auto">
          <a:xfrm rot="6191701" flipH="1" flipV="1">
            <a:off x="5651120" y="2428338"/>
            <a:ext cx="509738" cy="1163487"/>
            <a:chOff x="4335780" y="2212380"/>
            <a:chExt cx="509911" cy="1162658"/>
          </a:xfrm>
        </p:grpSpPr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4A8DDAD6-4F95-4D26-9071-9F08F8F9E6C9}"/>
                </a:ext>
              </a:extLst>
            </p:cNvPr>
            <p:cNvCxnSpPr>
              <a:cxnSpLocks/>
            </p:cNvCxnSpPr>
            <p:nvPr/>
          </p:nvCxnSpPr>
          <p:spPr>
            <a:xfrm rot="15408299" flipV="1">
              <a:off x="4100499" y="2629845"/>
              <a:ext cx="1154510" cy="335875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F32BDC0E-7E01-4BD1-B908-F1805F9DCD58}"/>
                </a:ext>
              </a:extLst>
            </p:cNvPr>
            <p:cNvSpPr/>
            <p:nvPr/>
          </p:nvSpPr>
          <p:spPr>
            <a:xfrm>
              <a:off x="4335780" y="2212380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58" name="3 - Bread">
            <a:extLst>
              <a:ext uri="{FF2B5EF4-FFF2-40B4-BE49-F238E27FC236}">
                <a16:creationId xmlns:a16="http://schemas.microsoft.com/office/drawing/2014/main" id="{AD599680-C747-49E4-8552-F4E6A1434753}"/>
              </a:ext>
            </a:extLst>
          </p:cNvPr>
          <p:cNvGrpSpPr/>
          <p:nvPr/>
        </p:nvGrpSpPr>
        <p:grpSpPr>
          <a:xfrm>
            <a:off x="6241033" y="1379860"/>
            <a:ext cx="2186759" cy="1940226"/>
            <a:chOff x="4629532" y="3980781"/>
            <a:chExt cx="2186759" cy="1940226"/>
          </a:xfrm>
        </p:grpSpPr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149BCC76-38B9-4C83-9CFB-7A589172D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9532" y="3980781"/>
              <a:ext cx="2186759" cy="1546860"/>
            </a:xfrm>
            <a:prstGeom prst="rect">
              <a:avLst/>
            </a:prstGeom>
          </p:spPr>
        </p:pic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D60E7B29-1131-479C-94E6-0F4116CA638F}"/>
                </a:ext>
              </a:extLst>
            </p:cNvPr>
            <p:cNvSpPr txBox="1"/>
            <p:nvPr/>
          </p:nvSpPr>
          <p:spPr>
            <a:xfrm>
              <a:off x="4897755" y="549860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bread</a:t>
              </a:r>
            </a:p>
          </p:txBody>
        </p:sp>
      </p:grpSp>
      <p:grpSp>
        <p:nvGrpSpPr>
          <p:cNvPr id="161" name="3 - Line Pasta">
            <a:extLst>
              <a:ext uri="{FF2B5EF4-FFF2-40B4-BE49-F238E27FC236}">
                <a16:creationId xmlns:a16="http://schemas.microsoft.com/office/drawing/2014/main" id="{4E03F888-9AFB-4B90-BD11-8D0181BC51B4}"/>
              </a:ext>
            </a:extLst>
          </p:cNvPr>
          <p:cNvGrpSpPr>
            <a:grpSpLocks/>
          </p:cNvGrpSpPr>
          <p:nvPr/>
        </p:nvGrpSpPr>
        <p:grpSpPr bwMode="auto">
          <a:xfrm rot="20397681" flipH="1" flipV="1">
            <a:off x="4435982" y="2632280"/>
            <a:ext cx="533915" cy="572682"/>
            <a:chOff x="4292040" y="2212380"/>
            <a:chExt cx="534096" cy="572274"/>
          </a:xfrm>
        </p:grpSpPr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8BD10A3B-987B-437E-97D8-B241E83F72F7}"/>
                </a:ext>
              </a:extLst>
            </p:cNvPr>
            <p:cNvCxnSpPr>
              <a:cxnSpLocks/>
            </p:cNvCxnSpPr>
            <p:nvPr/>
          </p:nvCxnSpPr>
          <p:spPr>
            <a:xfrm rot="1202319" flipH="1" flipV="1">
              <a:off x="4292040" y="2352386"/>
              <a:ext cx="534096" cy="432268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C783FBB6-FFFF-4E5D-BD3E-57FB4683A617}"/>
                </a:ext>
              </a:extLst>
            </p:cNvPr>
            <p:cNvSpPr/>
            <p:nvPr/>
          </p:nvSpPr>
          <p:spPr>
            <a:xfrm>
              <a:off x="4335780" y="2212380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65" name="3 - Pasta">
            <a:extLst>
              <a:ext uri="{FF2B5EF4-FFF2-40B4-BE49-F238E27FC236}">
                <a16:creationId xmlns:a16="http://schemas.microsoft.com/office/drawing/2014/main" id="{362F93F9-5491-48E8-A42A-F70EB186EABC}"/>
              </a:ext>
            </a:extLst>
          </p:cNvPr>
          <p:cNvGrpSpPr/>
          <p:nvPr/>
        </p:nvGrpSpPr>
        <p:grpSpPr>
          <a:xfrm>
            <a:off x="3900155" y="1448815"/>
            <a:ext cx="1966293" cy="1334020"/>
            <a:chOff x="5421298" y="4378035"/>
            <a:chExt cx="1966293" cy="1334020"/>
          </a:xfrm>
        </p:grpSpPr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C9F520FE-FE2C-46F3-B87D-D5923637B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1298" y="4378035"/>
              <a:ext cx="728348" cy="1334020"/>
            </a:xfrm>
            <a:prstGeom prst="rect">
              <a:avLst/>
            </a:prstGeom>
          </p:spPr>
        </p:pic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F4FF298C-37E0-4C51-9403-A8265B6EF3D9}"/>
                </a:ext>
              </a:extLst>
            </p:cNvPr>
            <p:cNvSpPr txBox="1"/>
            <p:nvPr/>
          </p:nvSpPr>
          <p:spPr>
            <a:xfrm>
              <a:off x="5606415" y="489662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pasta</a:t>
              </a:r>
            </a:p>
          </p:txBody>
        </p:sp>
      </p:grpSp>
      <p:grpSp>
        <p:nvGrpSpPr>
          <p:cNvPr id="172" name="3 - Biscuits">
            <a:extLst>
              <a:ext uri="{FF2B5EF4-FFF2-40B4-BE49-F238E27FC236}">
                <a16:creationId xmlns:a16="http://schemas.microsoft.com/office/drawing/2014/main" id="{53B8DF61-4866-4DD2-A2B5-5DCEE3B3CDB7}"/>
              </a:ext>
            </a:extLst>
          </p:cNvPr>
          <p:cNvGrpSpPr/>
          <p:nvPr/>
        </p:nvGrpSpPr>
        <p:grpSpPr>
          <a:xfrm>
            <a:off x="128304" y="1506139"/>
            <a:ext cx="2622885" cy="1252300"/>
            <a:chOff x="4021455" y="4022616"/>
            <a:chExt cx="2622885" cy="1252300"/>
          </a:xfrm>
        </p:grpSpPr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5C563786-76EE-4037-B996-A28EA6664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9514" y="4022616"/>
              <a:ext cx="1654826" cy="1252300"/>
            </a:xfrm>
            <a:prstGeom prst="rect">
              <a:avLst/>
            </a:prstGeom>
          </p:spPr>
        </p:pic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8CC5B0F4-A9D4-45C7-BB70-1CDB61FB1DDD}"/>
                </a:ext>
              </a:extLst>
            </p:cNvPr>
            <p:cNvSpPr txBox="1"/>
            <p:nvPr/>
          </p:nvSpPr>
          <p:spPr>
            <a:xfrm>
              <a:off x="4021455" y="478232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biscuits</a:t>
              </a:r>
            </a:p>
          </p:txBody>
        </p:sp>
      </p:grpSp>
      <p:grpSp>
        <p:nvGrpSpPr>
          <p:cNvPr id="178" name="3 - Cakes">
            <a:extLst>
              <a:ext uri="{FF2B5EF4-FFF2-40B4-BE49-F238E27FC236}">
                <a16:creationId xmlns:a16="http://schemas.microsoft.com/office/drawing/2014/main" id="{14D3B0E2-09EC-4B7C-A8A4-B55FF9DE57ED}"/>
              </a:ext>
            </a:extLst>
          </p:cNvPr>
          <p:cNvGrpSpPr/>
          <p:nvPr/>
        </p:nvGrpSpPr>
        <p:grpSpPr>
          <a:xfrm>
            <a:off x="774028" y="4609873"/>
            <a:ext cx="1781176" cy="1403055"/>
            <a:chOff x="5027295" y="4571292"/>
            <a:chExt cx="1781176" cy="1403055"/>
          </a:xfrm>
        </p:grpSpPr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E45322E4-4B56-4988-A3BC-75DE9755B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8001" y="4571292"/>
              <a:ext cx="1542058" cy="1131912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726151FB-15CC-46E8-B5BD-440A65216685}"/>
                </a:ext>
              </a:extLst>
            </p:cNvPr>
            <p:cNvSpPr txBox="1"/>
            <p:nvPr/>
          </p:nvSpPr>
          <p:spPr>
            <a:xfrm>
              <a:off x="5027295" y="555194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cakes</a:t>
              </a:r>
            </a:p>
          </p:txBody>
        </p:sp>
      </p:grpSp>
      <p:grpSp>
        <p:nvGrpSpPr>
          <p:cNvPr id="217" name="4 - Line Cheese">
            <a:extLst>
              <a:ext uri="{FF2B5EF4-FFF2-40B4-BE49-F238E27FC236}">
                <a16:creationId xmlns:a16="http://schemas.microsoft.com/office/drawing/2014/main" id="{2C069227-ED20-412A-88F4-CB15823D1849}"/>
              </a:ext>
            </a:extLst>
          </p:cNvPr>
          <p:cNvGrpSpPr>
            <a:grpSpLocks/>
          </p:cNvGrpSpPr>
          <p:nvPr/>
        </p:nvGrpSpPr>
        <p:grpSpPr bwMode="auto">
          <a:xfrm rot="16200000" flipH="1" flipV="1">
            <a:off x="2722214" y="3738804"/>
            <a:ext cx="450389" cy="1080382"/>
            <a:chOff x="4335780" y="2189442"/>
            <a:chExt cx="450542" cy="1079612"/>
          </a:xfrm>
        </p:grpSpPr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D639ECD9-37DE-4959-BDCD-3E9BCD8EA1A6}"/>
                </a:ext>
              </a:extLst>
            </p:cNvPr>
            <p:cNvCxnSpPr>
              <a:cxnSpLocks/>
            </p:cNvCxnSpPr>
            <p:nvPr/>
          </p:nvCxnSpPr>
          <p:spPr>
            <a:xfrm rot="2750795" flipH="1" flipV="1">
              <a:off x="4148955" y="2631687"/>
              <a:ext cx="1079612" cy="195122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40389854-2786-42C4-93A0-BFCAAC287D43}"/>
                </a:ext>
              </a:extLst>
            </p:cNvPr>
            <p:cNvSpPr/>
            <p:nvPr/>
          </p:nvSpPr>
          <p:spPr>
            <a:xfrm>
              <a:off x="4335780" y="2212380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E868C25-35F0-4C22-B602-9A74DA5B9E70}"/>
              </a:ext>
            </a:extLst>
          </p:cNvPr>
          <p:cNvGrpSpPr/>
          <p:nvPr/>
        </p:nvGrpSpPr>
        <p:grpSpPr>
          <a:xfrm>
            <a:off x="279579" y="92957"/>
            <a:ext cx="5425896" cy="543649"/>
            <a:chOff x="708205" y="4991101"/>
            <a:chExt cx="5360010" cy="54364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662050B-1CE3-4614-AD7B-BED33B7D2D93}"/>
                </a:ext>
              </a:extLst>
            </p:cNvPr>
            <p:cNvGrpSpPr/>
            <p:nvPr/>
          </p:nvGrpSpPr>
          <p:grpSpPr>
            <a:xfrm>
              <a:off x="708205" y="4991101"/>
              <a:ext cx="5360010" cy="543649"/>
              <a:chOff x="708205" y="1276351"/>
              <a:chExt cx="5360010" cy="543649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01E808B-D048-4195-91E6-046724D9220D}"/>
                  </a:ext>
                </a:extLst>
              </p:cNvPr>
              <p:cNvSpPr/>
              <p:nvPr/>
            </p:nvSpPr>
            <p:spPr>
              <a:xfrm>
                <a:off x="755650" y="1276351"/>
                <a:ext cx="5312565" cy="543649"/>
              </a:xfrm>
              <a:prstGeom prst="rect">
                <a:avLst/>
              </a:prstGeom>
              <a:solidFill>
                <a:srgbClr val="7768AD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1165C8A-D641-4BCA-A0D7-5C048F1E8A0B}"/>
                  </a:ext>
                </a:extLst>
              </p:cNvPr>
              <p:cNvSpPr/>
              <p:nvPr/>
            </p:nvSpPr>
            <p:spPr>
              <a:xfrm rot="2700000">
                <a:off x="708205" y="1513209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938151F-ED9A-40EE-9E5F-D6DDD20476AD}"/>
                </a:ext>
              </a:extLst>
            </p:cNvPr>
            <p:cNvSpPr txBox="1"/>
            <p:nvPr/>
          </p:nvSpPr>
          <p:spPr>
            <a:xfrm>
              <a:off x="896982" y="5059272"/>
              <a:ext cx="5013158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dirty="0">
                  <a:solidFill>
                    <a:srgbClr val="FFFFFF"/>
                  </a:solidFill>
                  <a:latin typeface="Twinkl SemiBold"/>
                </a:rPr>
                <a:t>Did you think of any others?</a:t>
              </a:r>
            </a:p>
          </p:txBody>
        </p:sp>
      </p:grpSp>
      <p:pic>
        <p:nvPicPr>
          <p:cNvPr id="53" name="Picture 5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1957" y="614841"/>
            <a:ext cx="979387" cy="88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8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Food Sources</a:t>
            </a:r>
          </a:p>
        </p:txBody>
      </p:sp>
      <p:grpSp>
        <p:nvGrpSpPr>
          <p:cNvPr id="83" name="1 - Line Chicken drumsticks">
            <a:extLst>
              <a:ext uri="{FF2B5EF4-FFF2-40B4-BE49-F238E27FC236}">
                <a16:creationId xmlns:a16="http://schemas.microsoft.com/office/drawing/2014/main" id="{5121BC71-E826-4B1A-980C-FB955DAD3932}"/>
              </a:ext>
            </a:extLst>
          </p:cNvPr>
          <p:cNvGrpSpPr>
            <a:grpSpLocks/>
          </p:cNvGrpSpPr>
          <p:nvPr/>
        </p:nvGrpSpPr>
        <p:grpSpPr bwMode="auto">
          <a:xfrm rot="6645947" flipH="1" flipV="1">
            <a:off x="5521152" y="2093236"/>
            <a:ext cx="1066975" cy="1512414"/>
            <a:chOff x="5379509" y="2679170"/>
            <a:chExt cx="1067336" cy="1511338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E481DBA-001E-40FC-834A-B9A6E5E9DDB7}"/>
                </a:ext>
              </a:extLst>
            </p:cNvPr>
            <p:cNvCxnSpPr>
              <a:cxnSpLocks/>
              <a:endCxn id="85" idx="5"/>
            </p:cNvCxnSpPr>
            <p:nvPr/>
          </p:nvCxnSpPr>
          <p:spPr>
            <a:xfrm rot="14954053" flipV="1">
              <a:off x="5317423" y="3061085"/>
              <a:ext cx="1511338" cy="747507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196433C3-43CC-4706-B48B-3F60A45C9114}"/>
                </a:ext>
              </a:extLst>
            </p:cNvPr>
            <p:cNvSpPr/>
            <p:nvPr/>
          </p:nvSpPr>
          <p:spPr>
            <a:xfrm>
              <a:off x="5379509" y="2784807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29" name="2 - Line Jacket potatoes">
            <a:extLst>
              <a:ext uri="{FF2B5EF4-FFF2-40B4-BE49-F238E27FC236}">
                <a16:creationId xmlns:a16="http://schemas.microsoft.com/office/drawing/2014/main" id="{65459848-9699-4DFF-9064-23EAF218A9F2}"/>
              </a:ext>
            </a:extLst>
          </p:cNvPr>
          <p:cNvGrpSpPr>
            <a:grpSpLocks/>
          </p:cNvGrpSpPr>
          <p:nvPr/>
        </p:nvGrpSpPr>
        <p:grpSpPr bwMode="auto">
          <a:xfrm rot="6645947" flipH="1" flipV="1">
            <a:off x="5530117" y="2093236"/>
            <a:ext cx="1066975" cy="1512414"/>
            <a:chOff x="5379509" y="2679170"/>
            <a:chExt cx="1067336" cy="1511338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4C7614E8-6B44-4052-8198-DD480FBABFAA}"/>
                </a:ext>
              </a:extLst>
            </p:cNvPr>
            <p:cNvCxnSpPr>
              <a:cxnSpLocks/>
              <a:endCxn id="131" idx="5"/>
            </p:cNvCxnSpPr>
            <p:nvPr/>
          </p:nvCxnSpPr>
          <p:spPr>
            <a:xfrm rot="14954053" flipV="1">
              <a:off x="5317423" y="3061085"/>
              <a:ext cx="1511338" cy="747507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D6D6E2C7-ACA3-4D33-84C2-EF7F413AC7D2}"/>
                </a:ext>
              </a:extLst>
            </p:cNvPr>
            <p:cNvSpPr/>
            <p:nvPr/>
          </p:nvSpPr>
          <p:spPr>
            <a:xfrm>
              <a:off x="5379509" y="2784807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38" name="2 - Line Mash">
            <a:extLst>
              <a:ext uri="{FF2B5EF4-FFF2-40B4-BE49-F238E27FC236}">
                <a16:creationId xmlns:a16="http://schemas.microsoft.com/office/drawing/2014/main" id="{5F956022-4DF0-43F0-8C3F-BD5DD5AA9405}"/>
              </a:ext>
            </a:extLst>
          </p:cNvPr>
          <p:cNvGrpSpPr>
            <a:grpSpLocks/>
          </p:cNvGrpSpPr>
          <p:nvPr/>
        </p:nvGrpSpPr>
        <p:grpSpPr bwMode="auto">
          <a:xfrm rot="3552895" flipH="1" flipV="1">
            <a:off x="4055181" y="2095900"/>
            <a:ext cx="1134128" cy="973313"/>
            <a:chOff x="5208263" y="2784807"/>
            <a:chExt cx="1134512" cy="972621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3E5E646D-EE98-4300-8DD4-A545EAF40D0C}"/>
                </a:ext>
              </a:extLst>
            </p:cNvPr>
            <p:cNvCxnSpPr>
              <a:cxnSpLocks/>
              <a:endCxn id="141" idx="5"/>
            </p:cNvCxnSpPr>
            <p:nvPr/>
          </p:nvCxnSpPr>
          <p:spPr>
            <a:xfrm rot="18047105" flipV="1">
              <a:off x="5449142" y="2863795"/>
              <a:ext cx="652754" cy="1134512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FF40BE86-DC18-46BF-8DD7-AF52932B44D4}"/>
                </a:ext>
              </a:extLst>
            </p:cNvPr>
            <p:cNvSpPr/>
            <p:nvPr/>
          </p:nvSpPr>
          <p:spPr>
            <a:xfrm>
              <a:off x="5379509" y="2784807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81" name="2 - Line Roast potatoes">
            <a:extLst>
              <a:ext uri="{FF2B5EF4-FFF2-40B4-BE49-F238E27FC236}">
                <a16:creationId xmlns:a16="http://schemas.microsoft.com/office/drawing/2014/main" id="{C54A6B33-61A2-484B-AA0E-A3AEC7147839}"/>
              </a:ext>
            </a:extLst>
          </p:cNvPr>
          <p:cNvGrpSpPr>
            <a:grpSpLocks/>
          </p:cNvGrpSpPr>
          <p:nvPr/>
        </p:nvGrpSpPr>
        <p:grpSpPr bwMode="auto">
          <a:xfrm rot="3552895" flipH="1" flipV="1">
            <a:off x="2151018" y="2350475"/>
            <a:ext cx="1017529" cy="1064605"/>
            <a:chOff x="5108552" y="2247384"/>
            <a:chExt cx="1017874" cy="1063848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498F5A3-4547-4BB5-9CF9-7283987DB93D}"/>
                </a:ext>
              </a:extLst>
            </p:cNvPr>
            <p:cNvCxnSpPr>
              <a:cxnSpLocks/>
              <a:endCxn id="90" idx="6"/>
            </p:cNvCxnSpPr>
            <p:nvPr/>
          </p:nvCxnSpPr>
          <p:spPr>
            <a:xfrm rot="18047105" flipH="1" flipV="1">
              <a:off x="5241422" y="2426228"/>
              <a:ext cx="1063848" cy="706160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165C422E-8A08-44C8-8C83-8DE0E9AD4D25}"/>
                </a:ext>
              </a:extLst>
            </p:cNvPr>
            <p:cNvSpPr/>
            <p:nvPr/>
          </p:nvSpPr>
          <p:spPr>
            <a:xfrm>
              <a:off x="5108552" y="3011338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37" name="3 - Line Breakfast cereal">
            <a:extLst>
              <a:ext uri="{FF2B5EF4-FFF2-40B4-BE49-F238E27FC236}">
                <a16:creationId xmlns:a16="http://schemas.microsoft.com/office/drawing/2014/main" id="{5D216D3B-B665-479A-8E1C-CF6A0C63190A}"/>
              </a:ext>
            </a:extLst>
          </p:cNvPr>
          <p:cNvGrpSpPr>
            <a:grpSpLocks/>
          </p:cNvGrpSpPr>
          <p:nvPr/>
        </p:nvGrpSpPr>
        <p:grpSpPr bwMode="auto">
          <a:xfrm rot="9250079" flipH="1" flipV="1">
            <a:off x="3880614" y="3929761"/>
            <a:ext cx="418557" cy="918244"/>
            <a:chOff x="5233721" y="2784807"/>
            <a:chExt cx="418699" cy="917590"/>
          </a:xfrm>
        </p:grpSpPr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077687BE-C014-4394-B819-D382F1858B1B}"/>
                </a:ext>
              </a:extLst>
            </p:cNvPr>
            <p:cNvCxnSpPr>
              <a:cxnSpLocks/>
              <a:endCxn id="145" idx="4"/>
            </p:cNvCxnSpPr>
            <p:nvPr/>
          </p:nvCxnSpPr>
          <p:spPr>
            <a:xfrm rot="12349921">
              <a:off x="5233721" y="2925977"/>
              <a:ext cx="418699" cy="776420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9055DC1C-CAFF-4710-8C91-140F114190C3}"/>
                </a:ext>
              </a:extLst>
            </p:cNvPr>
            <p:cNvSpPr/>
            <p:nvPr/>
          </p:nvSpPr>
          <p:spPr>
            <a:xfrm>
              <a:off x="5379509" y="2784807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81" name="4">
            <a:extLst>
              <a:ext uri="{FF2B5EF4-FFF2-40B4-BE49-F238E27FC236}">
                <a16:creationId xmlns:a16="http://schemas.microsoft.com/office/drawing/2014/main" id="{0F78F5FB-1560-4877-9B77-9CEC4119CECB}"/>
              </a:ext>
            </a:extLst>
          </p:cNvPr>
          <p:cNvGrpSpPr/>
          <p:nvPr/>
        </p:nvGrpSpPr>
        <p:grpSpPr>
          <a:xfrm>
            <a:off x="3052097" y="2848255"/>
            <a:ext cx="3583496" cy="1076324"/>
            <a:chOff x="4447984" y="5298994"/>
            <a:chExt cx="3583496" cy="1076324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DE8EFEFA-F3DB-40C6-91F9-C2B7E67FFA04}"/>
                </a:ext>
              </a:extLst>
            </p:cNvPr>
            <p:cNvGrpSpPr/>
            <p:nvPr/>
          </p:nvGrpSpPr>
          <p:grpSpPr>
            <a:xfrm>
              <a:off x="4833939" y="5400675"/>
              <a:ext cx="3197541" cy="876079"/>
              <a:chOff x="2980068" y="4486275"/>
              <a:chExt cx="3197541" cy="876079"/>
            </a:xfrm>
          </p:grpSpPr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0DA86ACD-44CA-4963-83EF-FBAB44792FE9}"/>
                  </a:ext>
                </a:extLst>
              </p:cNvPr>
              <p:cNvSpPr/>
              <p:nvPr/>
            </p:nvSpPr>
            <p:spPr>
              <a:xfrm>
                <a:off x="2980068" y="4486275"/>
                <a:ext cx="876079" cy="876079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n>
                    <a:solidFill>
                      <a:srgbClr val="7768AD"/>
                    </a:solidFill>
                  </a:ln>
                </a:endParaRPr>
              </a:p>
            </p:txBody>
          </p: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B619A43E-DB73-40D8-801C-15713F5717B2}"/>
                  </a:ext>
                </a:extLst>
              </p:cNvPr>
              <p:cNvGrpSpPr/>
              <p:nvPr/>
            </p:nvGrpSpPr>
            <p:grpSpPr>
              <a:xfrm>
                <a:off x="3781956" y="4704626"/>
                <a:ext cx="2395653" cy="429349"/>
                <a:chOff x="708205" y="4991101"/>
                <a:chExt cx="2366561" cy="429349"/>
              </a:xfrm>
            </p:grpSpPr>
            <p:grpSp>
              <p:nvGrpSpPr>
                <p:cNvPr id="186" name="Group 185">
                  <a:extLst>
                    <a:ext uri="{FF2B5EF4-FFF2-40B4-BE49-F238E27FC236}">
                      <a16:creationId xmlns:a16="http://schemas.microsoft.com/office/drawing/2014/main" id="{40F28532-9B4E-4163-B24D-B4AFC820E596}"/>
                    </a:ext>
                  </a:extLst>
                </p:cNvPr>
                <p:cNvGrpSpPr/>
                <p:nvPr/>
              </p:nvGrpSpPr>
              <p:grpSpPr>
                <a:xfrm>
                  <a:off x="708205" y="4991101"/>
                  <a:ext cx="1469957" cy="429349"/>
                  <a:chOff x="708205" y="1276351"/>
                  <a:chExt cx="1469957" cy="429349"/>
                </a:xfrm>
              </p:grpSpPr>
              <p:sp>
                <p:nvSpPr>
                  <p:cNvPr id="188" name="Rectangle 187">
                    <a:extLst>
                      <a:ext uri="{FF2B5EF4-FFF2-40B4-BE49-F238E27FC236}">
                        <a16:creationId xmlns:a16="http://schemas.microsoft.com/office/drawing/2014/main" id="{2B08EC95-8868-4A3F-AE20-94CD089900D8}"/>
                      </a:ext>
                    </a:extLst>
                  </p:cNvPr>
                  <p:cNvSpPr/>
                  <p:nvPr/>
                </p:nvSpPr>
                <p:spPr>
                  <a:xfrm>
                    <a:off x="755649" y="1276351"/>
                    <a:ext cx="1422513" cy="429349"/>
                  </a:xfrm>
                  <a:prstGeom prst="rect">
                    <a:avLst/>
                  </a:prstGeom>
                  <a:solidFill>
                    <a:srgbClr val="7768AD"/>
                  </a:solidFill>
                  <a:ln w="28575">
                    <a:solidFill>
                      <a:srgbClr val="7768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wink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Rectangle 188">
                    <a:extLst>
                      <a:ext uri="{FF2B5EF4-FFF2-40B4-BE49-F238E27FC236}">
                        <a16:creationId xmlns:a16="http://schemas.microsoft.com/office/drawing/2014/main" id="{30960A59-C36D-4D56-9498-1B1C717824FA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708205" y="1446534"/>
                    <a:ext cx="94891" cy="94891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7768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wink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CB95E236-A176-4301-912F-B3F4C4E213D1}"/>
                    </a:ext>
                  </a:extLst>
                </p:cNvPr>
                <p:cNvSpPr txBox="1"/>
                <p:nvPr/>
              </p:nvSpPr>
              <p:spPr>
                <a:xfrm>
                  <a:off x="896982" y="4992597"/>
                  <a:ext cx="2177784" cy="422405"/>
                </a:xfrm>
                <a:prstGeom prst="rect">
                  <a:avLst/>
                </a:prstGeom>
                <a:noFill/>
              </p:spPr>
              <p:txBody>
                <a:bodyPr wrap="square" lIns="0" tIns="72000" rIns="0" bIns="72000" rtlCol="0">
                  <a:spAutoFit/>
                </a:bodyPr>
                <a:lstStyle/>
                <a:p>
                  <a:pPr lvl="0"/>
                  <a:r>
                    <a:rPr lang="en-GB" dirty="0">
                      <a:solidFill>
                        <a:srgbClr val="FFFFFF"/>
                      </a:solidFill>
                      <a:latin typeface="Twinkl SemiBold"/>
                    </a:rPr>
                    <a:t>cow</a:t>
                  </a:r>
                </a:p>
              </p:txBody>
            </p:sp>
          </p:grpSp>
        </p:grpSp>
        <p:pic>
          <p:nvPicPr>
            <p:cNvPr id="183" name="Picture 182">
              <a:extLst>
                <a:ext uri="{FF2B5EF4-FFF2-40B4-BE49-F238E27FC236}">
                  <a16:creationId xmlns:a16="http://schemas.microsoft.com/office/drawing/2014/main" id="{B95AF91D-EF00-403C-889A-76FA00A0E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47984" y="5298994"/>
              <a:ext cx="1461680" cy="1076324"/>
            </a:xfrm>
            <a:prstGeom prst="rect">
              <a:avLst/>
            </a:prstGeom>
          </p:spPr>
        </p:pic>
      </p:grpSp>
      <p:grpSp>
        <p:nvGrpSpPr>
          <p:cNvPr id="190" name="4 - Line Beef">
            <a:extLst>
              <a:ext uri="{FF2B5EF4-FFF2-40B4-BE49-F238E27FC236}">
                <a16:creationId xmlns:a16="http://schemas.microsoft.com/office/drawing/2014/main" id="{EECA6879-CFD6-4BE9-B409-802A1CFD3827}"/>
              </a:ext>
            </a:extLst>
          </p:cNvPr>
          <p:cNvGrpSpPr>
            <a:grpSpLocks/>
          </p:cNvGrpSpPr>
          <p:nvPr/>
        </p:nvGrpSpPr>
        <p:grpSpPr bwMode="auto">
          <a:xfrm rot="9250079" flipH="1" flipV="1">
            <a:off x="4950217" y="3449308"/>
            <a:ext cx="1617230" cy="1234241"/>
            <a:chOff x="4113366" y="2212380"/>
            <a:chExt cx="1617779" cy="1233362"/>
          </a:xfrm>
        </p:grpSpPr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7368E88E-0C75-4919-BEDD-C2A56F02B25D}"/>
                </a:ext>
              </a:extLst>
            </p:cNvPr>
            <p:cNvCxnSpPr>
              <a:cxnSpLocks/>
            </p:cNvCxnSpPr>
            <p:nvPr/>
          </p:nvCxnSpPr>
          <p:spPr>
            <a:xfrm rot="12349921">
              <a:off x="4113366" y="2583050"/>
              <a:ext cx="1617779" cy="862692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FE846A4A-1487-453A-9E4A-7F2C67B74607}"/>
                </a:ext>
              </a:extLst>
            </p:cNvPr>
            <p:cNvSpPr/>
            <p:nvPr/>
          </p:nvSpPr>
          <p:spPr>
            <a:xfrm>
              <a:off x="4335780" y="2212380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93" name="4 - Beef">
            <a:extLst>
              <a:ext uri="{FF2B5EF4-FFF2-40B4-BE49-F238E27FC236}">
                <a16:creationId xmlns:a16="http://schemas.microsoft.com/office/drawing/2014/main" id="{9A874E9B-1BDF-4FAF-AA75-A6177C5B7D50}"/>
              </a:ext>
            </a:extLst>
          </p:cNvPr>
          <p:cNvGrpSpPr/>
          <p:nvPr/>
        </p:nvGrpSpPr>
        <p:grpSpPr>
          <a:xfrm>
            <a:off x="6798195" y="4129849"/>
            <a:ext cx="1835151" cy="1764966"/>
            <a:chOff x="4889500" y="4201761"/>
            <a:chExt cx="1835151" cy="1764966"/>
          </a:xfrm>
        </p:grpSpPr>
        <p:pic>
          <p:nvPicPr>
            <p:cNvPr id="194" name="Picture 193">
              <a:extLst>
                <a:ext uri="{FF2B5EF4-FFF2-40B4-BE49-F238E27FC236}">
                  <a16:creationId xmlns:a16="http://schemas.microsoft.com/office/drawing/2014/main" id="{7E2E0FB6-3DE5-40E7-A8EF-6C80379B2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500" y="4201761"/>
              <a:ext cx="1720378" cy="1313125"/>
            </a:xfrm>
            <a:prstGeom prst="rect">
              <a:avLst/>
            </a:prstGeom>
          </p:spPr>
        </p:pic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8014A190-E86A-4764-81C6-8A1127F6A44A}"/>
                </a:ext>
              </a:extLst>
            </p:cNvPr>
            <p:cNvSpPr txBox="1"/>
            <p:nvPr/>
          </p:nvSpPr>
          <p:spPr>
            <a:xfrm>
              <a:off x="4943475" y="554432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beef</a:t>
              </a:r>
            </a:p>
          </p:txBody>
        </p:sp>
      </p:grpSp>
      <p:grpSp>
        <p:nvGrpSpPr>
          <p:cNvPr id="199" name="4 - Beef">
            <a:extLst>
              <a:ext uri="{FF2B5EF4-FFF2-40B4-BE49-F238E27FC236}">
                <a16:creationId xmlns:a16="http://schemas.microsoft.com/office/drawing/2014/main" id="{383B2ACC-4F16-43AA-97E4-CB65CC4886A9}"/>
              </a:ext>
            </a:extLst>
          </p:cNvPr>
          <p:cNvGrpSpPr/>
          <p:nvPr/>
        </p:nvGrpSpPr>
        <p:grpSpPr>
          <a:xfrm>
            <a:off x="6656544" y="1611874"/>
            <a:ext cx="1781176" cy="1610867"/>
            <a:chOff x="4943475" y="4355860"/>
            <a:chExt cx="1781176" cy="1610867"/>
          </a:xfrm>
        </p:grpSpPr>
        <p:pic>
          <p:nvPicPr>
            <p:cNvPr id="200" name="Picture 199">
              <a:extLst>
                <a:ext uri="{FF2B5EF4-FFF2-40B4-BE49-F238E27FC236}">
                  <a16:creationId xmlns:a16="http://schemas.microsoft.com/office/drawing/2014/main" id="{D6471B51-54B9-426A-BB1C-1D1841282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8560" y="4355860"/>
              <a:ext cx="1606077" cy="1208484"/>
            </a:xfrm>
            <a:prstGeom prst="rect">
              <a:avLst/>
            </a:prstGeom>
          </p:spPr>
        </p:pic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1E4BD28E-823C-4697-972B-6225D9D227C4}"/>
                </a:ext>
              </a:extLst>
            </p:cNvPr>
            <p:cNvSpPr txBox="1"/>
            <p:nvPr/>
          </p:nvSpPr>
          <p:spPr>
            <a:xfrm>
              <a:off x="4943475" y="554432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burger</a:t>
              </a:r>
            </a:p>
          </p:txBody>
        </p:sp>
      </p:grpSp>
      <p:grpSp>
        <p:nvGrpSpPr>
          <p:cNvPr id="205" name="4 - MInce">
            <a:extLst>
              <a:ext uri="{FF2B5EF4-FFF2-40B4-BE49-F238E27FC236}">
                <a16:creationId xmlns:a16="http://schemas.microsoft.com/office/drawing/2014/main" id="{2DE7B1A0-40FF-47AD-8409-659581F82A95}"/>
              </a:ext>
            </a:extLst>
          </p:cNvPr>
          <p:cNvGrpSpPr/>
          <p:nvPr/>
        </p:nvGrpSpPr>
        <p:grpSpPr>
          <a:xfrm>
            <a:off x="3505390" y="1405962"/>
            <a:ext cx="2527462" cy="1068206"/>
            <a:chOff x="4067175" y="4456561"/>
            <a:chExt cx="2527462" cy="1068206"/>
          </a:xfrm>
        </p:grpSpPr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7F6D15F9-155D-4F0C-ACF7-B10E4A296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8560" y="4456561"/>
              <a:ext cx="1606077" cy="1007081"/>
            </a:xfrm>
            <a:prstGeom prst="rect">
              <a:avLst/>
            </a:prstGeom>
          </p:spPr>
        </p:pic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D2726FA7-147D-4EBE-9E08-6D66BBF1AF8A}"/>
                </a:ext>
              </a:extLst>
            </p:cNvPr>
            <p:cNvSpPr txBox="1"/>
            <p:nvPr/>
          </p:nvSpPr>
          <p:spPr>
            <a:xfrm>
              <a:off x="4067175" y="510236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mince</a:t>
              </a:r>
            </a:p>
          </p:txBody>
        </p:sp>
      </p:grpSp>
      <p:grpSp>
        <p:nvGrpSpPr>
          <p:cNvPr id="211" name="4 - Milk">
            <a:extLst>
              <a:ext uri="{FF2B5EF4-FFF2-40B4-BE49-F238E27FC236}">
                <a16:creationId xmlns:a16="http://schemas.microsoft.com/office/drawing/2014/main" id="{4E765157-155A-4451-80AF-A438AB9EC3D5}"/>
              </a:ext>
            </a:extLst>
          </p:cNvPr>
          <p:cNvGrpSpPr/>
          <p:nvPr/>
        </p:nvGrpSpPr>
        <p:grpSpPr>
          <a:xfrm>
            <a:off x="814032" y="964905"/>
            <a:ext cx="1781176" cy="1803982"/>
            <a:chOff x="4288155" y="4818065"/>
            <a:chExt cx="1781176" cy="1803982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1AD53E2D-DF88-4E9C-83F6-994276A26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021" y="4818065"/>
              <a:ext cx="787961" cy="1369477"/>
            </a:xfrm>
            <a:prstGeom prst="rect">
              <a:avLst/>
            </a:prstGeom>
          </p:spPr>
        </p:pic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3B06CD00-8D0C-46D3-BDE2-50D99D2529F4}"/>
                </a:ext>
              </a:extLst>
            </p:cNvPr>
            <p:cNvSpPr txBox="1"/>
            <p:nvPr/>
          </p:nvSpPr>
          <p:spPr>
            <a:xfrm>
              <a:off x="4288155" y="619964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milk</a:t>
              </a:r>
            </a:p>
          </p:txBody>
        </p:sp>
      </p:grpSp>
      <p:grpSp>
        <p:nvGrpSpPr>
          <p:cNvPr id="217" name="4 - Line Cheese">
            <a:extLst>
              <a:ext uri="{FF2B5EF4-FFF2-40B4-BE49-F238E27FC236}">
                <a16:creationId xmlns:a16="http://schemas.microsoft.com/office/drawing/2014/main" id="{2C069227-ED20-412A-88F4-CB15823D1849}"/>
              </a:ext>
            </a:extLst>
          </p:cNvPr>
          <p:cNvGrpSpPr>
            <a:grpSpLocks/>
          </p:cNvGrpSpPr>
          <p:nvPr/>
        </p:nvGrpSpPr>
        <p:grpSpPr bwMode="auto">
          <a:xfrm rot="17220723" flipH="1" flipV="1">
            <a:off x="2187009" y="3047137"/>
            <a:ext cx="450389" cy="1080382"/>
            <a:chOff x="4335780" y="2189442"/>
            <a:chExt cx="450542" cy="1079612"/>
          </a:xfrm>
        </p:grpSpPr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D639ECD9-37DE-4959-BDCD-3E9BCD8EA1A6}"/>
                </a:ext>
              </a:extLst>
            </p:cNvPr>
            <p:cNvCxnSpPr>
              <a:cxnSpLocks/>
            </p:cNvCxnSpPr>
            <p:nvPr/>
          </p:nvCxnSpPr>
          <p:spPr>
            <a:xfrm rot="2750795" flipH="1" flipV="1">
              <a:off x="4148955" y="2631687"/>
              <a:ext cx="1079612" cy="195122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40389854-2786-42C4-93A0-BFCAAC287D43}"/>
                </a:ext>
              </a:extLst>
            </p:cNvPr>
            <p:cNvSpPr/>
            <p:nvPr/>
          </p:nvSpPr>
          <p:spPr>
            <a:xfrm>
              <a:off x="4335780" y="2212380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20" name="4 - Cheese">
            <a:extLst>
              <a:ext uri="{FF2B5EF4-FFF2-40B4-BE49-F238E27FC236}">
                <a16:creationId xmlns:a16="http://schemas.microsoft.com/office/drawing/2014/main" id="{12B42600-2A55-4AB6-B760-833D62D7853E}"/>
              </a:ext>
            </a:extLst>
          </p:cNvPr>
          <p:cNvGrpSpPr/>
          <p:nvPr/>
        </p:nvGrpSpPr>
        <p:grpSpPr>
          <a:xfrm>
            <a:off x="264118" y="2905904"/>
            <a:ext cx="1781176" cy="1223945"/>
            <a:chOff x="4356735" y="5146642"/>
            <a:chExt cx="1781176" cy="1223945"/>
          </a:xfrm>
        </p:grpSpPr>
        <p:pic>
          <p:nvPicPr>
            <p:cNvPr id="221" name="Picture 220">
              <a:extLst>
                <a:ext uri="{FF2B5EF4-FFF2-40B4-BE49-F238E27FC236}">
                  <a16:creationId xmlns:a16="http://schemas.microsoft.com/office/drawing/2014/main" id="{2CDC48CC-2EBE-4120-9E89-6EEDFBD63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861" y="5146642"/>
              <a:ext cx="1104900" cy="937021"/>
            </a:xfrm>
            <a:prstGeom prst="rect">
              <a:avLst/>
            </a:prstGeom>
          </p:spPr>
        </p:pic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63F8CC9E-8630-40F9-B36D-22A8E2027A50}"/>
                </a:ext>
              </a:extLst>
            </p:cNvPr>
            <p:cNvSpPr txBox="1"/>
            <p:nvPr/>
          </p:nvSpPr>
          <p:spPr>
            <a:xfrm>
              <a:off x="4356735" y="594818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cheese</a:t>
              </a:r>
            </a:p>
          </p:txBody>
        </p:sp>
      </p:grpSp>
      <p:grpSp>
        <p:nvGrpSpPr>
          <p:cNvPr id="223" name="4 - Line Yoghurt">
            <a:extLst>
              <a:ext uri="{FF2B5EF4-FFF2-40B4-BE49-F238E27FC236}">
                <a16:creationId xmlns:a16="http://schemas.microsoft.com/office/drawing/2014/main" id="{754D76EF-45EB-425A-8206-BAA6F3B3E29D}"/>
              </a:ext>
            </a:extLst>
          </p:cNvPr>
          <p:cNvGrpSpPr>
            <a:grpSpLocks/>
          </p:cNvGrpSpPr>
          <p:nvPr/>
        </p:nvGrpSpPr>
        <p:grpSpPr bwMode="auto">
          <a:xfrm rot="15500453" flipH="1" flipV="1">
            <a:off x="2526941" y="3697942"/>
            <a:ext cx="450389" cy="1080382"/>
            <a:chOff x="4335780" y="2189442"/>
            <a:chExt cx="450542" cy="1079612"/>
          </a:xfrm>
        </p:grpSpPr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1287AC83-0FC9-4AAA-AE81-B032507571AA}"/>
                </a:ext>
              </a:extLst>
            </p:cNvPr>
            <p:cNvCxnSpPr>
              <a:cxnSpLocks/>
            </p:cNvCxnSpPr>
            <p:nvPr/>
          </p:nvCxnSpPr>
          <p:spPr>
            <a:xfrm rot="2750795" flipH="1" flipV="1">
              <a:off x="4148955" y="2631687"/>
              <a:ext cx="1079612" cy="195122"/>
            </a:xfrm>
            <a:prstGeom prst="line">
              <a:avLst/>
            </a:prstGeom>
            <a:ln w="28575">
              <a:solidFill>
                <a:srgbClr val="7768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3CEF1C1F-B80D-4EF4-9076-7520EC489A88}"/>
                </a:ext>
              </a:extLst>
            </p:cNvPr>
            <p:cNvSpPr/>
            <p:nvPr/>
          </p:nvSpPr>
          <p:spPr>
            <a:xfrm>
              <a:off x="4335780" y="2212380"/>
              <a:ext cx="88930" cy="88837"/>
            </a:xfrm>
            <a:prstGeom prst="ellipse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26" name="4 - Yoghurt">
            <a:extLst>
              <a:ext uri="{FF2B5EF4-FFF2-40B4-BE49-F238E27FC236}">
                <a16:creationId xmlns:a16="http://schemas.microsoft.com/office/drawing/2014/main" id="{15929A7A-437D-4DE2-BB4A-11F53C1316BA}"/>
              </a:ext>
            </a:extLst>
          </p:cNvPr>
          <p:cNvGrpSpPr/>
          <p:nvPr/>
        </p:nvGrpSpPr>
        <p:grpSpPr>
          <a:xfrm>
            <a:off x="576508" y="4522166"/>
            <a:ext cx="1781176" cy="1677541"/>
            <a:chOff x="4356735" y="4693046"/>
            <a:chExt cx="1781176" cy="1677541"/>
          </a:xfrm>
        </p:grpSpPr>
        <p:pic>
          <p:nvPicPr>
            <p:cNvPr id="227" name="Picture 226">
              <a:extLst>
                <a:ext uri="{FF2B5EF4-FFF2-40B4-BE49-F238E27FC236}">
                  <a16:creationId xmlns:a16="http://schemas.microsoft.com/office/drawing/2014/main" id="{97108A05-1A84-42DD-9EB6-308817596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241" y="4693046"/>
              <a:ext cx="1318321" cy="1276317"/>
            </a:xfrm>
            <a:prstGeom prst="rect">
              <a:avLst/>
            </a:prstGeom>
          </p:spPr>
        </p:pic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5C9CFBBB-8C1E-46D6-AD8F-1EB2D489E6F4}"/>
                </a:ext>
              </a:extLst>
            </p:cNvPr>
            <p:cNvSpPr txBox="1"/>
            <p:nvPr/>
          </p:nvSpPr>
          <p:spPr>
            <a:xfrm>
              <a:off x="4356735" y="594818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yoghurt</a:t>
              </a:r>
            </a:p>
          </p:txBody>
        </p:sp>
      </p:grpSp>
      <p:grpSp>
        <p:nvGrpSpPr>
          <p:cNvPr id="232" name="4 - Cream">
            <a:extLst>
              <a:ext uri="{FF2B5EF4-FFF2-40B4-BE49-F238E27FC236}">
                <a16:creationId xmlns:a16="http://schemas.microsoft.com/office/drawing/2014/main" id="{876CDC2C-FDD3-4E7C-8F8D-A21A58C5E27A}"/>
              </a:ext>
            </a:extLst>
          </p:cNvPr>
          <p:cNvGrpSpPr/>
          <p:nvPr/>
        </p:nvGrpSpPr>
        <p:grpSpPr>
          <a:xfrm>
            <a:off x="3162421" y="4700947"/>
            <a:ext cx="1781176" cy="1708021"/>
            <a:chOff x="4356735" y="4662566"/>
            <a:chExt cx="1781176" cy="1708021"/>
          </a:xfrm>
        </p:grpSpPr>
        <p:pic>
          <p:nvPicPr>
            <p:cNvPr id="233" name="Picture 232">
              <a:extLst>
                <a:ext uri="{FF2B5EF4-FFF2-40B4-BE49-F238E27FC236}">
                  <a16:creationId xmlns:a16="http://schemas.microsoft.com/office/drawing/2014/main" id="{28D7CCDE-CEC8-4C9A-B55C-130A7F2CE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362" y="4662566"/>
              <a:ext cx="1132399" cy="1276317"/>
            </a:xfrm>
            <a:prstGeom prst="rect">
              <a:avLst/>
            </a:prstGeom>
          </p:spPr>
        </p:pic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01E1ED3C-0934-4C8B-B743-AE2759262A02}"/>
                </a:ext>
              </a:extLst>
            </p:cNvPr>
            <p:cNvSpPr txBox="1"/>
            <p:nvPr/>
          </p:nvSpPr>
          <p:spPr>
            <a:xfrm>
              <a:off x="4356735" y="5948182"/>
              <a:ext cx="1781176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 algn="ctr"/>
              <a:r>
                <a:rPr lang="en-GB" dirty="0">
                  <a:latin typeface="Twinkl SemiBold"/>
                </a:rPr>
                <a:t>cream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E868C25-35F0-4C22-B602-9A74DA5B9E70}"/>
              </a:ext>
            </a:extLst>
          </p:cNvPr>
          <p:cNvGrpSpPr/>
          <p:nvPr/>
        </p:nvGrpSpPr>
        <p:grpSpPr>
          <a:xfrm>
            <a:off x="251232" y="157628"/>
            <a:ext cx="5425896" cy="543649"/>
            <a:chOff x="708205" y="4991101"/>
            <a:chExt cx="5360010" cy="54364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662050B-1CE3-4614-AD7B-BED33B7D2D93}"/>
                </a:ext>
              </a:extLst>
            </p:cNvPr>
            <p:cNvGrpSpPr/>
            <p:nvPr/>
          </p:nvGrpSpPr>
          <p:grpSpPr>
            <a:xfrm>
              <a:off x="708205" y="4991101"/>
              <a:ext cx="5360010" cy="543649"/>
              <a:chOff x="708205" y="1276351"/>
              <a:chExt cx="5360010" cy="543649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01E808B-D048-4195-91E6-046724D9220D}"/>
                  </a:ext>
                </a:extLst>
              </p:cNvPr>
              <p:cNvSpPr/>
              <p:nvPr/>
            </p:nvSpPr>
            <p:spPr>
              <a:xfrm>
                <a:off x="755650" y="1276351"/>
                <a:ext cx="5312565" cy="543649"/>
              </a:xfrm>
              <a:prstGeom prst="rect">
                <a:avLst/>
              </a:prstGeom>
              <a:solidFill>
                <a:srgbClr val="7768AD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1165C8A-D641-4BCA-A0D7-5C048F1E8A0B}"/>
                  </a:ext>
                </a:extLst>
              </p:cNvPr>
              <p:cNvSpPr/>
              <p:nvPr/>
            </p:nvSpPr>
            <p:spPr>
              <a:xfrm rot="2700000">
                <a:off x="708205" y="1513209"/>
                <a:ext cx="94891" cy="948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768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938151F-ED9A-40EE-9E5F-D6DDD20476AD}"/>
                </a:ext>
              </a:extLst>
            </p:cNvPr>
            <p:cNvSpPr txBox="1"/>
            <p:nvPr/>
          </p:nvSpPr>
          <p:spPr>
            <a:xfrm>
              <a:off x="896982" y="5059272"/>
              <a:ext cx="5013158" cy="422405"/>
            </a:xfrm>
            <a:prstGeom prst="rect">
              <a:avLst/>
            </a:prstGeom>
            <a:noFill/>
          </p:spPr>
          <p:txBody>
            <a:bodyPr wrap="square" lIns="0" tIns="72000" rIns="0" bIns="72000" rtlCol="0">
              <a:spAutoFit/>
            </a:bodyPr>
            <a:lstStyle/>
            <a:p>
              <a:pPr lvl="0"/>
              <a:r>
                <a:rPr lang="en-GB" dirty="0">
                  <a:solidFill>
                    <a:srgbClr val="FFFFFF"/>
                  </a:solidFill>
                  <a:latin typeface="Twinkl SemiBold"/>
                </a:rPr>
                <a:t>Did you think of any others?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1957" y="614841"/>
            <a:ext cx="979387" cy="88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8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C1C1C"/>
      </a:hlink>
      <a:folHlink>
        <a:srgbClr val="1C1C1C"/>
      </a:folHlink>
    </a:clrScheme>
    <a:fontScheme name="Custom 3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lish Lesson Presentation" id="{3E99E1FF-6112-4F56-AE2F-E6B630F1A11C}" vid="{95F88451-C6EF-438A-A25D-91151BA0E3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English Lesson Presentation</Template>
  <TotalTime>1910</TotalTime>
  <Words>845</Words>
  <Application>Microsoft Office PowerPoint</Application>
  <PresentationFormat>On-screen Show (4:3)</PresentationFormat>
  <Paragraphs>153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Tuffy</vt:lpstr>
      <vt:lpstr>Twinkl SemiBold</vt:lpstr>
      <vt:lpstr>Twinkl</vt:lpstr>
      <vt:lpstr>Calibri</vt:lpstr>
      <vt:lpstr>Sassoon Infant Rg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PlanIt</dc:title>
  <dc:creator>Cris Lima</dc:creator>
  <cp:lastModifiedBy>Rachel Bjorck</cp:lastModifiedBy>
  <cp:revision>150</cp:revision>
  <dcterms:created xsi:type="dcterms:W3CDTF">2019-02-28T10:09:11Z</dcterms:created>
  <dcterms:modified xsi:type="dcterms:W3CDTF">2020-05-01T11:43:25Z</dcterms:modified>
</cp:coreProperties>
</file>