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0" r:id="rId3"/>
    <p:sldId id="264" r:id="rId4"/>
    <p:sldId id="262" r:id="rId5"/>
    <p:sldId id="280" r:id="rId6"/>
    <p:sldId id="281" r:id="rId7"/>
    <p:sldId id="282" r:id="rId8"/>
    <p:sldId id="283"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3" d="100"/>
          <a:sy n="103" d="100"/>
        </p:scale>
        <p:origin x="10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E7BDF6-78DF-4A07-A096-B8780F02A839}" type="datetimeFigureOut">
              <a:rPr lang="en-GB" smtClean="0"/>
              <a:t>16/04/2020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5AB12-B5CB-4301-BC8E-336AF089402D}" type="slidenum">
              <a:rPr lang="en-GB" smtClean="0"/>
              <a:t>‹#›</a:t>
            </a:fld>
            <a:endParaRPr lang="en-GB"/>
          </a:p>
        </p:txBody>
      </p:sp>
    </p:spTree>
    <p:extLst>
      <p:ext uri="{BB962C8B-B14F-4D97-AF65-F5344CB8AC3E}">
        <p14:creationId xmlns:p14="http://schemas.microsoft.com/office/powerpoint/2010/main" val="98480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98981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3891486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220381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Rounded Rectangle 2"/>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457198" y="478895"/>
            <a:ext cx="8220075" cy="994306"/>
          </a:xfrm>
        </p:spPr>
        <p:txBody>
          <a:bodyPr>
            <a:noAutofit/>
          </a:bodyPr>
          <a:lstStyle>
            <a:lvl1pPr>
              <a:defRPr>
                <a:latin typeface="Twinkl SemiBold" pitchFamily="2"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1645531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Rounded Rectangle 2"/>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457198" y="478895"/>
            <a:ext cx="8220075" cy="994306"/>
          </a:xfrm>
        </p:spPr>
        <p:txBody>
          <a:bodyPr>
            <a:noAutofit/>
          </a:bodyPr>
          <a:lstStyle>
            <a:lvl1pPr>
              <a:defRPr>
                <a:latin typeface="Twinkl SemiBold" pitchFamily="2" charset="0"/>
              </a:defRPr>
            </a:lvl1pPr>
          </a:lstStyle>
          <a:p>
            <a:r>
              <a:rPr lang="en-US"/>
              <a:t>Click to edit Master title style</a:t>
            </a:r>
            <a:endParaRPr lang="en-GB" dirty="0"/>
          </a:p>
        </p:txBody>
      </p:sp>
    </p:spTree>
    <p:extLst>
      <p:ext uri="{BB962C8B-B14F-4D97-AF65-F5344CB8AC3E}">
        <p14:creationId xmlns:p14="http://schemas.microsoft.com/office/powerpoint/2010/main" val="65782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FCF0FC-30B9-428C-9CE5-90DED1F3F8AB}"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06273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FCF0FC-30B9-428C-9CE5-90DED1F3F8AB}"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89711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FCF0FC-30B9-428C-9CE5-90DED1F3F8AB}"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19779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FCF0FC-30B9-428C-9CE5-90DED1F3F8AB}" type="datetimeFigureOut">
              <a:rPr lang="en-GB" smtClean="0"/>
              <a:t>16/04/2020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1084995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FCF0FC-30B9-428C-9CE5-90DED1F3F8AB}" type="datetimeFigureOut">
              <a:rPr lang="en-GB" smtClean="0"/>
              <a:t>16/04/2020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177346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CF0FC-30B9-428C-9CE5-90DED1F3F8AB}" type="datetimeFigureOut">
              <a:rPr lang="en-GB" smtClean="0"/>
              <a:t>16/04/2020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271544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FCF0FC-30B9-428C-9CE5-90DED1F3F8AB}"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67970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FCF0FC-30B9-428C-9CE5-90DED1F3F8AB}"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1E89A1-CBD0-4FB6-8F77-A247A566160F}" type="slidenum">
              <a:rPr lang="en-GB" smtClean="0"/>
              <a:t>‹#›</a:t>
            </a:fld>
            <a:endParaRPr lang="en-GB"/>
          </a:p>
        </p:txBody>
      </p:sp>
    </p:spTree>
    <p:extLst>
      <p:ext uri="{BB962C8B-B14F-4D97-AF65-F5344CB8AC3E}">
        <p14:creationId xmlns:p14="http://schemas.microsoft.com/office/powerpoint/2010/main" val="3709803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F0FC-30B9-428C-9CE5-90DED1F3F8AB}" type="datetimeFigureOut">
              <a:rPr lang="en-GB" smtClean="0"/>
              <a:t>16/04/2020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E89A1-CBD0-4FB6-8F77-A247A566160F}" type="slidenum">
              <a:rPr lang="en-GB" smtClean="0"/>
              <a:t>‹#›</a:t>
            </a:fld>
            <a:endParaRPr lang="en-GB"/>
          </a:p>
        </p:txBody>
      </p:sp>
    </p:spTree>
    <p:extLst>
      <p:ext uri="{BB962C8B-B14F-4D97-AF65-F5344CB8AC3E}">
        <p14:creationId xmlns:p14="http://schemas.microsoft.com/office/powerpoint/2010/main" val="1242760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iteracyshed.com/takingflight.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Home Learning </a:t>
            </a:r>
            <a:br>
              <a:rPr lang="en-GB" dirty="0" smtClean="0"/>
            </a:br>
            <a:r>
              <a:rPr lang="en-GB" dirty="0" smtClean="0"/>
              <a:t>Summer Term </a:t>
            </a:r>
            <a:br>
              <a:rPr lang="en-GB" dirty="0" smtClean="0"/>
            </a:br>
            <a:r>
              <a:rPr lang="en-GB" dirty="0" smtClean="0"/>
              <a:t/>
            </a:r>
            <a:br>
              <a:rPr lang="en-GB" dirty="0" smtClean="0"/>
            </a:br>
            <a:r>
              <a:rPr lang="en-GB" dirty="0" smtClean="0"/>
              <a:t>Week 1 Lesson 3</a:t>
            </a:r>
            <a:endParaRPr lang="en-GB" dirty="0"/>
          </a:p>
        </p:txBody>
      </p:sp>
      <p:sp>
        <p:nvSpPr>
          <p:cNvPr id="3" name="Subtitle 2"/>
          <p:cNvSpPr>
            <a:spLocks noGrp="1"/>
          </p:cNvSpPr>
          <p:nvPr>
            <p:ph type="subTitle" idx="1"/>
          </p:nvPr>
        </p:nvSpPr>
        <p:spPr>
          <a:xfrm>
            <a:off x="861848" y="4327252"/>
            <a:ext cx="7556938" cy="1655762"/>
          </a:xfrm>
        </p:spPr>
        <p:txBody>
          <a:bodyPr>
            <a:normAutofit/>
          </a:bodyPr>
          <a:lstStyle/>
          <a:p>
            <a:endParaRPr lang="en-GB" dirty="0" smtClean="0"/>
          </a:p>
          <a:p>
            <a:r>
              <a:rPr lang="en-GB" dirty="0" smtClean="0"/>
              <a:t>Adventure Story</a:t>
            </a:r>
          </a:p>
          <a:p>
            <a:r>
              <a:rPr lang="en-GB" dirty="0" smtClean="0"/>
              <a:t>Retell the story from the perspective of Tony’s teddy bear.</a:t>
            </a:r>
            <a:endParaRPr lang="en-GB" dirty="0"/>
          </a:p>
        </p:txBody>
      </p:sp>
    </p:spTree>
    <p:extLst>
      <p:ext uri="{BB962C8B-B14F-4D97-AF65-F5344CB8AC3E}">
        <p14:creationId xmlns:p14="http://schemas.microsoft.com/office/powerpoint/2010/main" val="321524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28650" y="365126"/>
            <a:ext cx="7886700" cy="942679"/>
          </a:xfrm>
        </p:spPr>
        <p:txBody>
          <a:bodyPr/>
          <a:lstStyle/>
          <a:p>
            <a:pPr lvl="0"/>
            <a:r>
              <a:rPr lang="en-GB" dirty="0" smtClean="0"/>
              <a:t>Tasks</a:t>
            </a:r>
            <a:endParaRPr lang="en-GB" dirty="0"/>
          </a:p>
        </p:txBody>
      </p:sp>
      <p:sp>
        <p:nvSpPr>
          <p:cNvPr id="3" name="TextBox 3"/>
          <p:cNvSpPr txBox="1"/>
          <p:nvPr/>
        </p:nvSpPr>
        <p:spPr>
          <a:xfrm>
            <a:off x="1205670" y="1427195"/>
            <a:ext cx="6840763" cy="3139321"/>
          </a:xfrm>
          <a:prstGeom prst="rect">
            <a:avLst/>
          </a:prstGeom>
          <a:solidFill>
            <a:srgbClr val="FFFFFF"/>
          </a:solidFill>
          <a:ln w="25402">
            <a:solidFill>
              <a:srgbClr val="C0504D"/>
            </a:solid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dirty="0">
                <a:solidFill>
                  <a:srgbClr val="000000"/>
                </a:solidFill>
                <a:uFillTx/>
                <a:latin typeface="Calibri"/>
              </a:rPr>
              <a:t>Today we will: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dirty="0">
              <a:solidFill>
                <a:srgbClr val="000000"/>
              </a:solidFill>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800" b="0" i="0" u="none" strike="noStrike" kern="1200" cap="none" spc="0" baseline="0" dirty="0" smtClean="0">
                <a:solidFill>
                  <a:srgbClr val="000000"/>
                </a:solidFill>
                <a:uFillTx/>
                <a:latin typeface="Calibri"/>
              </a:rPr>
              <a:t>Confidently</a:t>
            </a:r>
            <a:r>
              <a:rPr lang="en-GB" sz="1800" b="0" i="0" u="none" strike="noStrike" kern="1200" cap="none" spc="0" dirty="0" smtClean="0">
                <a:solidFill>
                  <a:srgbClr val="000000"/>
                </a:solidFill>
                <a:uFillTx/>
                <a:latin typeface="Calibri"/>
              </a:rPr>
              <a:t> retell the story of Taking Flight from the perspective of Tony’s teddy bear.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baseline="0" dirty="0">
              <a:solidFill>
                <a:srgbClr val="000000"/>
              </a:solidFill>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1800" b="0" i="0" u="none" strike="noStrike" kern="1200" cap="none" spc="0" dirty="0" smtClean="0">
                <a:solidFill>
                  <a:srgbClr val="000000"/>
                </a:solidFill>
                <a:uFillTx/>
                <a:latin typeface="Calibri"/>
              </a:rPr>
              <a:t> </a:t>
            </a:r>
            <a:r>
              <a:rPr lang="en-GB" dirty="0">
                <a:solidFill>
                  <a:srgbClr val="000000"/>
                </a:solidFill>
                <a:latin typeface="Calibri"/>
              </a:rPr>
              <a:t>W</a:t>
            </a:r>
            <a:r>
              <a:rPr lang="en-GB" sz="1800" b="0" i="0" u="none" strike="noStrike" kern="1200" cap="none" spc="0" dirty="0" smtClean="0">
                <a:solidFill>
                  <a:srgbClr val="000000"/>
                </a:solidFill>
                <a:uFillTx/>
                <a:latin typeface="Calibri"/>
              </a:rPr>
              <a:t>rite the </a:t>
            </a:r>
            <a:r>
              <a:rPr lang="en-GB" sz="1800" b="1" i="0" u="none" strike="noStrike" kern="1200" cap="none" spc="0" dirty="0" smtClean="0">
                <a:solidFill>
                  <a:srgbClr val="000000"/>
                </a:solidFill>
                <a:uFillTx/>
                <a:latin typeface="Calibri"/>
              </a:rPr>
              <a:t>resolution</a:t>
            </a:r>
            <a:r>
              <a:rPr lang="en-GB" sz="1800" b="0" i="0" u="none" strike="noStrike" kern="1200" cap="none" spc="0" dirty="0" smtClean="0">
                <a:solidFill>
                  <a:srgbClr val="000000"/>
                </a:solidFill>
                <a:uFillTx/>
                <a:latin typeface="Calibri"/>
              </a:rPr>
              <a:t> section </a:t>
            </a:r>
            <a:r>
              <a:rPr lang="en-GB" kern="0" dirty="0" smtClean="0">
                <a:solidFill>
                  <a:srgbClr val="000000"/>
                </a:solidFill>
                <a:latin typeface="Calibri"/>
              </a:rPr>
              <a:t>using features from the success criteria</a:t>
            </a:r>
            <a:r>
              <a:rPr lang="en-GB" sz="1800" b="0" i="0" u="none" strike="noStrike" kern="1200" cap="none" spc="0" dirty="0" smtClean="0">
                <a:solidFill>
                  <a:srgbClr val="000000"/>
                </a:solidFill>
                <a:uFillTx/>
                <a:latin typeface="Calibri"/>
              </a:rPr>
              <a:t>. </a:t>
            </a: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endParaRPr lang="en-GB" baseline="0" dirty="0">
              <a:solidFill>
                <a:srgbClr val="000000"/>
              </a:solidFill>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alibri"/>
            </a:endParaRPr>
          </a:p>
        </p:txBody>
      </p:sp>
      <p:pic>
        <p:nvPicPr>
          <p:cNvPr id="4" name="Picture 2" descr="Image result for target board"/>
          <p:cNvPicPr>
            <a:picLocks noGrp="1" noChangeAspect="1"/>
          </p:cNvPicPr>
          <p:nvPr>
            <p:ph idx="1"/>
          </p:nvPr>
        </p:nvPicPr>
        <p:blipFill>
          <a:blip r:embed="rId2"/>
          <a:srcRect/>
          <a:stretch>
            <a:fillRect/>
          </a:stretch>
        </p:blipFill>
        <p:spPr>
          <a:xfrm>
            <a:off x="6996223" y="3726127"/>
            <a:ext cx="2147777" cy="2147777"/>
          </a:xfrm>
        </p:spPr>
      </p:pic>
      <p:sp>
        <p:nvSpPr>
          <p:cNvPr id="5" name="Title 1"/>
          <p:cNvSpPr txBox="1">
            <a:spLocks/>
          </p:cNvSpPr>
          <p:nvPr/>
        </p:nvSpPr>
        <p:spPr>
          <a:xfrm>
            <a:off x="256511" y="5128513"/>
            <a:ext cx="3581843" cy="666232"/>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t>Watch the video to refresh your memory of the story. </a:t>
            </a:r>
            <a:endParaRPr lang="en-GB" dirty="0"/>
          </a:p>
        </p:txBody>
      </p:sp>
      <p:sp>
        <p:nvSpPr>
          <p:cNvPr id="6" name="Content Placeholder 2"/>
          <p:cNvSpPr txBox="1">
            <a:spLocks/>
          </p:cNvSpPr>
          <p:nvPr/>
        </p:nvSpPr>
        <p:spPr>
          <a:xfrm>
            <a:off x="170229" y="5834463"/>
            <a:ext cx="7886700" cy="6620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dirty="0" smtClean="0">
                <a:hlinkClick r:id="rId3"/>
              </a:rPr>
              <a:t>https://www.literacyshed.com/takingflight.html</a:t>
            </a:r>
            <a:r>
              <a:rPr lang="en-GB" dirty="0" smtClean="0"/>
              <a:t> </a:t>
            </a:r>
          </a:p>
          <a:p>
            <a:pPr marL="0" indent="0">
              <a:buFont typeface="Arial" panose="020B0604020202020204" pitchFamily="34" charset="0"/>
              <a:buNone/>
            </a:pPr>
            <a:endParaRPr lang="en-GB" dirty="0" smtClean="0"/>
          </a:p>
        </p:txBody>
      </p:sp>
    </p:spTree>
    <p:extLst>
      <p:ext uri="{BB962C8B-B14F-4D97-AF65-F5344CB8AC3E}">
        <p14:creationId xmlns:p14="http://schemas.microsoft.com/office/powerpoint/2010/main" val="2491416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87" y="172622"/>
            <a:ext cx="7886700" cy="597400"/>
          </a:xfrm>
        </p:spPr>
        <p:txBody>
          <a:bodyPr>
            <a:normAutofit fontScale="90000"/>
          </a:bodyPr>
          <a:lstStyle/>
          <a:p>
            <a:r>
              <a:rPr lang="en-GB" dirty="0" smtClean="0"/>
              <a:t>Success Criteria</a:t>
            </a:r>
            <a:endParaRPr lang="en-GB" dirty="0"/>
          </a:p>
        </p:txBody>
      </p:sp>
      <p:sp>
        <p:nvSpPr>
          <p:cNvPr id="4" name="Rectangle 3"/>
          <p:cNvSpPr/>
          <p:nvPr/>
        </p:nvSpPr>
        <p:spPr>
          <a:xfrm>
            <a:off x="4450813" y="3244334"/>
            <a:ext cx="242374" cy="369332"/>
          </a:xfrm>
          <a:prstGeom prst="rect">
            <a:avLst/>
          </a:prstGeom>
        </p:spPr>
        <p:txBody>
          <a:bodyPr wrap="none">
            <a:spAutoFit/>
          </a:bodyPr>
          <a:lstStyle/>
          <a:p>
            <a:r>
              <a:rPr lang="en-GB" b="0" i="0" dirty="0" smtClean="0">
                <a:solidFill>
                  <a:srgbClr val="000000"/>
                </a:solidFill>
                <a:effectLst/>
                <a:latin typeface="Times New Roman" panose="02020603050405020304" pitchFamily="18" charset="0"/>
              </a:rPr>
              <a:t> </a:t>
            </a:r>
            <a:endParaRPr lang="en-GB" dirty="0"/>
          </a:p>
        </p:txBody>
      </p:sp>
      <p:sp>
        <p:nvSpPr>
          <p:cNvPr id="5" name="Rectangle 4"/>
          <p:cNvSpPr/>
          <p:nvPr/>
        </p:nvSpPr>
        <p:spPr>
          <a:xfrm>
            <a:off x="4450813" y="3244334"/>
            <a:ext cx="242374" cy="369332"/>
          </a:xfrm>
          <a:prstGeom prst="rect">
            <a:avLst/>
          </a:prstGeom>
        </p:spPr>
        <p:txBody>
          <a:bodyPr wrap="none">
            <a:spAutoFit/>
          </a:bodyPr>
          <a:lstStyle/>
          <a:p>
            <a:r>
              <a:rPr lang="en-GB" b="0" i="0" dirty="0" smtClean="0">
                <a:solidFill>
                  <a:srgbClr val="000000"/>
                </a:solidFill>
                <a:effectLst/>
                <a:latin typeface="Times New Roman" panose="02020603050405020304" pitchFamily="18" charset="0"/>
              </a:rPr>
              <a:t> </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28734397"/>
              </p:ext>
            </p:extLst>
          </p:nvPr>
        </p:nvGraphicFramePr>
        <p:xfrm>
          <a:off x="303303" y="961567"/>
          <a:ext cx="8476803" cy="5152644"/>
        </p:xfrm>
        <a:graphic>
          <a:graphicData uri="http://schemas.openxmlformats.org/drawingml/2006/table">
            <a:tbl>
              <a:tblPr firstRow="1" firstCol="1" bandRow="1">
                <a:tableStyleId>{5C22544A-7EE6-4342-B048-85BDC9FD1C3A}</a:tableStyleId>
              </a:tblPr>
              <a:tblGrid>
                <a:gridCol w="605243">
                  <a:extLst>
                    <a:ext uri="{9D8B030D-6E8A-4147-A177-3AD203B41FA5}">
                      <a16:colId xmlns:a16="http://schemas.microsoft.com/office/drawing/2014/main" val="1464973782"/>
                    </a:ext>
                  </a:extLst>
                </a:gridCol>
                <a:gridCol w="7871560">
                  <a:extLst>
                    <a:ext uri="{9D8B030D-6E8A-4147-A177-3AD203B41FA5}">
                      <a16:colId xmlns:a16="http://schemas.microsoft.com/office/drawing/2014/main" val="1442326594"/>
                    </a:ext>
                  </a:extLst>
                </a:gridCol>
              </a:tblGrid>
              <a:tr h="0">
                <a:tc>
                  <a:txBody>
                    <a:bodyPr/>
                    <a:lstStyle/>
                    <a:p>
                      <a:pPr>
                        <a:lnSpc>
                          <a:spcPct val="115000"/>
                        </a:lnSpc>
                        <a:spcAft>
                          <a:spcPts val="0"/>
                        </a:spcAft>
                      </a:pPr>
                      <a:r>
                        <a:rPr lang="en-GB" sz="1400" dirty="0">
                          <a:effectLst/>
                        </a:rPr>
                        <a:t>Y3</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Sometimes (I am beginning to independently use)</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78441203"/>
                  </a:ext>
                </a:extLst>
              </a:tr>
              <a:tr h="0">
                <a:tc>
                  <a:txBody>
                    <a:bodyPr/>
                    <a:lstStyle/>
                    <a:p>
                      <a:pPr>
                        <a:lnSpc>
                          <a:spcPct val="115000"/>
                        </a:lnSpc>
                        <a:spcAft>
                          <a:spcPts val="0"/>
                        </a:spcAft>
                      </a:pPr>
                      <a:r>
                        <a:rPr lang="en-GB" sz="1400">
                          <a:effectLst/>
                        </a:rPr>
                        <a:t>1</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develop a writing stamina and produce extended pieces of writing</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25216788"/>
                  </a:ext>
                </a:extLst>
              </a:tr>
              <a:tr h="0">
                <a:tc>
                  <a:txBody>
                    <a:bodyPr/>
                    <a:lstStyle/>
                    <a:p>
                      <a:pPr>
                        <a:lnSpc>
                          <a:spcPct val="115000"/>
                        </a:lnSpc>
                        <a:spcAft>
                          <a:spcPts val="0"/>
                        </a:spcAft>
                      </a:pPr>
                      <a:r>
                        <a:rPr lang="en-GB" sz="1400">
                          <a:effectLst/>
                        </a:rPr>
                        <a:t>2</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In narratives, I can describe settings </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8742239"/>
                  </a:ext>
                </a:extLst>
              </a:tr>
              <a:tr h="0">
                <a:tc>
                  <a:txBody>
                    <a:bodyPr/>
                    <a:lstStyle/>
                    <a:p>
                      <a:pPr>
                        <a:lnSpc>
                          <a:spcPct val="115000"/>
                        </a:lnSpc>
                        <a:spcAft>
                          <a:spcPts val="0"/>
                        </a:spcAft>
                      </a:pPr>
                      <a:r>
                        <a:rPr lang="en-GB" sz="1400">
                          <a:effectLst/>
                        </a:rPr>
                        <a:t>3</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In narratives, I can describe characters and plot</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3814704"/>
                  </a:ext>
                </a:extLst>
              </a:tr>
              <a:tr h="0">
                <a:tc>
                  <a:txBody>
                    <a:bodyPr/>
                    <a:lstStyle/>
                    <a:p>
                      <a:pPr>
                        <a:lnSpc>
                          <a:spcPct val="115000"/>
                        </a:lnSpc>
                        <a:spcAft>
                          <a:spcPts val="0"/>
                        </a:spcAft>
                      </a:pPr>
                      <a:r>
                        <a:rPr lang="en-GB" sz="1400">
                          <a:effectLst/>
                        </a:rPr>
                        <a:t>4</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In non-narratives, I can use headings and subheadings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89537053"/>
                  </a:ext>
                </a:extLst>
              </a:tr>
              <a:tr h="0">
                <a:tc>
                  <a:txBody>
                    <a:bodyPr/>
                    <a:lstStyle/>
                    <a:p>
                      <a:pPr>
                        <a:lnSpc>
                          <a:spcPct val="115000"/>
                        </a:lnSpc>
                        <a:spcAft>
                          <a:spcPts val="0"/>
                        </a:spcAft>
                      </a:pPr>
                      <a:r>
                        <a:rPr lang="en-GB" sz="1400">
                          <a:effectLst/>
                        </a:rPr>
                        <a:t>5</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begin using paragraphs to organise ideas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00461603"/>
                  </a:ext>
                </a:extLst>
              </a:tr>
              <a:tr h="0">
                <a:tc>
                  <a:txBody>
                    <a:bodyPr/>
                    <a:lstStyle/>
                    <a:p>
                      <a:pPr>
                        <a:lnSpc>
                          <a:spcPct val="115000"/>
                        </a:lnSpc>
                        <a:spcAft>
                          <a:spcPts val="0"/>
                        </a:spcAft>
                      </a:pPr>
                      <a:r>
                        <a:rPr lang="en-GB" sz="1400">
                          <a:effectLst/>
                        </a:rPr>
                        <a:t>6</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use capital letters correctly for proper nouns and at the start of sentences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154655"/>
                  </a:ext>
                </a:extLst>
              </a:tr>
              <a:tr h="0">
                <a:tc>
                  <a:txBody>
                    <a:bodyPr/>
                    <a:lstStyle/>
                    <a:p>
                      <a:pPr>
                        <a:lnSpc>
                          <a:spcPct val="115000"/>
                        </a:lnSpc>
                        <a:spcAft>
                          <a:spcPts val="0"/>
                        </a:spcAft>
                      </a:pPr>
                      <a:r>
                        <a:rPr lang="en-GB" sz="1400">
                          <a:effectLst/>
                        </a:rPr>
                        <a:t>7</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use full stops correctly at the end of sentences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12702274"/>
                  </a:ext>
                </a:extLst>
              </a:tr>
              <a:tr h="0">
                <a:tc>
                  <a:txBody>
                    <a:bodyPr/>
                    <a:lstStyle/>
                    <a:p>
                      <a:pPr>
                        <a:lnSpc>
                          <a:spcPct val="115000"/>
                        </a:lnSpc>
                        <a:spcAft>
                          <a:spcPts val="0"/>
                        </a:spcAft>
                      </a:pPr>
                      <a:r>
                        <a:rPr lang="en-GB" sz="1400">
                          <a:effectLst/>
                        </a:rPr>
                        <a:t>8</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I can use commas correctly for lists</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89965792"/>
                  </a:ext>
                </a:extLst>
              </a:tr>
              <a:tr h="0">
                <a:tc>
                  <a:txBody>
                    <a:bodyPr/>
                    <a:lstStyle/>
                    <a:p>
                      <a:pPr>
                        <a:lnSpc>
                          <a:spcPct val="115000"/>
                        </a:lnSpc>
                        <a:spcAft>
                          <a:spcPts val="0"/>
                        </a:spcAft>
                      </a:pPr>
                      <a:r>
                        <a:rPr lang="en-GB" sz="1400">
                          <a:effectLst/>
                        </a:rPr>
                        <a:t>9</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use a subordinate clause</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5431152"/>
                  </a:ext>
                </a:extLst>
              </a:tr>
              <a:tr h="0">
                <a:tc>
                  <a:txBody>
                    <a:bodyPr/>
                    <a:lstStyle/>
                    <a:p>
                      <a:pPr>
                        <a:lnSpc>
                          <a:spcPct val="115000"/>
                        </a:lnSpc>
                        <a:spcAft>
                          <a:spcPts val="0"/>
                        </a:spcAft>
                      </a:pPr>
                      <a:r>
                        <a:rPr lang="en-GB" sz="1400">
                          <a:effectLst/>
                        </a:rPr>
                        <a:t>10</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use a or an correctly</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8195200"/>
                  </a:ext>
                </a:extLst>
              </a:tr>
              <a:tr h="0">
                <a:tc>
                  <a:txBody>
                    <a:bodyPr/>
                    <a:lstStyle/>
                    <a:p>
                      <a:pPr>
                        <a:lnSpc>
                          <a:spcPct val="115000"/>
                        </a:lnSpc>
                        <a:spcAft>
                          <a:spcPts val="0"/>
                        </a:spcAft>
                      </a:pPr>
                      <a:r>
                        <a:rPr lang="en-GB" sz="1400">
                          <a:effectLst/>
                        </a:rPr>
                        <a:t>11</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use co-ordinating conjunctions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9219325"/>
                  </a:ext>
                </a:extLst>
              </a:tr>
              <a:tr h="0">
                <a:tc>
                  <a:txBody>
                    <a:bodyPr/>
                    <a:lstStyle/>
                    <a:p>
                      <a:pPr>
                        <a:lnSpc>
                          <a:spcPct val="115000"/>
                        </a:lnSpc>
                        <a:spcAft>
                          <a:spcPts val="0"/>
                        </a:spcAft>
                      </a:pPr>
                      <a:r>
                        <a:rPr lang="en-GB" sz="1400">
                          <a:effectLst/>
                        </a:rPr>
                        <a:t>12</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use subordinating conjunctions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725148479"/>
                  </a:ext>
                </a:extLst>
              </a:tr>
              <a:tr h="0">
                <a:tc>
                  <a:txBody>
                    <a:bodyPr/>
                    <a:lstStyle/>
                    <a:p>
                      <a:pPr>
                        <a:lnSpc>
                          <a:spcPct val="115000"/>
                        </a:lnSpc>
                        <a:spcAft>
                          <a:spcPts val="0"/>
                        </a:spcAft>
                      </a:pPr>
                      <a:r>
                        <a:rPr lang="en-GB" sz="1400">
                          <a:effectLst/>
                        </a:rPr>
                        <a:t>13</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use adverbs </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5724241"/>
                  </a:ext>
                </a:extLst>
              </a:tr>
              <a:tr h="0">
                <a:tc>
                  <a:txBody>
                    <a:bodyPr/>
                    <a:lstStyle/>
                    <a:p>
                      <a:pPr>
                        <a:lnSpc>
                          <a:spcPct val="115000"/>
                        </a:lnSpc>
                        <a:spcAft>
                          <a:spcPts val="0"/>
                        </a:spcAft>
                      </a:pPr>
                      <a:r>
                        <a:rPr lang="en-GB" sz="1400">
                          <a:effectLst/>
                        </a:rPr>
                        <a:t>14</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begin using inverted commas to punctuate direct speech</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08747470"/>
                  </a:ext>
                </a:extLst>
              </a:tr>
              <a:tr h="0">
                <a:tc>
                  <a:txBody>
                    <a:bodyPr/>
                    <a:lstStyle/>
                    <a:p>
                      <a:pPr>
                        <a:lnSpc>
                          <a:spcPct val="115000"/>
                        </a:lnSpc>
                        <a:spcAft>
                          <a:spcPts val="0"/>
                        </a:spcAft>
                      </a:pPr>
                      <a:r>
                        <a:rPr lang="en-GB" sz="1400">
                          <a:effectLst/>
                        </a:rPr>
                        <a:t>15</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use tenses correctly</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3011810"/>
                  </a:ext>
                </a:extLst>
              </a:tr>
              <a:tr h="0">
                <a:tc>
                  <a:txBody>
                    <a:bodyPr/>
                    <a:lstStyle/>
                    <a:p>
                      <a:pPr>
                        <a:lnSpc>
                          <a:spcPct val="115000"/>
                        </a:lnSpc>
                        <a:spcAft>
                          <a:spcPts val="0"/>
                        </a:spcAft>
                      </a:pPr>
                      <a:r>
                        <a:rPr lang="en-GB" sz="1400">
                          <a:effectLst/>
                        </a:rPr>
                        <a:t>16</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I can use prepositions to express place and time</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11831015"/>
                  </a:ext>
                </a:extLst>
              </a:tr>
              <a:tr h="0">
                <a:tc>
                  <a:txBody>
                    <a:bodyPr/>
                    <a:lstStyle/>
                    <a:p>
                      <a:pPr>
                        <a:lnSpc>
                          <a:spcPct val="115000"/>
                        </a:lnSpc>
                        <a:spcAft>
                          <a:spcPts val="0"/>
                        </a:spcAft>
                      </a:pPr>
                      <a:r>
                        <a:rPr lang="en-GB" sz="1400">
                          <a:effectLst/>
                        </a:rPr>
                        <a:t>17</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spell many words with the correct prefixes and suffixes</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94326657"/>
                  </a:ext>
                </a:extLst>
              </a:tr>
              <a:tr h="0">
                <a:tc>
                  <a:txBody>
                    <a:bodyPr/>
                    <a:lstStyle/>
                    <a:p>
                      <a:pPr>
                        <a:lnSpc>
                          <a:spcPct val="115000"/>
                        </a:lnSpc>
                        <a:spcAft>
                          <a:spcPts val="0"/>
                        </a:spcAft>
                      </a:pPr>
                      <a:r>
                        <a:rPr lang="en-GB" sz="1400">
                          <a:effectLst/>
                        </a:rPr>
                        <a:t>18</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I can spell </a:t>
                      </a:r>
                      <a:r>
                        <a:rPr lang="en-GB" sz="1400" u="sng">
                          <a:effectLst/>
                        </a:rPr>
                        <a:t>some</a:t>
                      </a:r>
                      <a:r>
                        <a:rPr lang="en-GB" sz="1400">
                          <a:effectLst/>
                        </a:rPr>
                        <a:t> words correctly, (including those from the Year 3 / Year 4 list)</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67458245"/>
                  </a:ext>
                </a:extLst>
              </a:tr>
              <a:tr h="0">
                <a:tc>
                  <a:txBody>
                    <a:bodyPr/>
                    <a:lstStyle/>
                    <a:p>
                      <a:pPr>
                        <a:lnSpc>
                          <a:spcPct val="115000"/>
                        </a:lnSpc>
                        <a:spcAft>
                          <a:spcPts val="0"/>
                        </a:spcAft>
                      </a:pPr>
                      <a:r>
                        <a:rPr lang="en-GB" sz="1400">
                          <a:effectLst/>
                        </a:rPr>
                        <a:t>19</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I can write legibly using my best handwriting</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92593552"/>
                  </a:ext>
                </a:extLst>
              </a:tr>
              <a:tr h="0">
                <a:tc>
                  <a:txBody>
                    <a:bodyPr/>
                    <a:lstStyle/>
                    <a:p>
                      <a:pPr>
                        <a:lnSpc>
                          <a:spcPct val="115000"/>
                        </a:lnSpc>
                        <a:spcAft>
                          <a:spcPts val="0"/>
                        </a:spcAft>
                      </a:pPr>
                      <a:r>
                        <a:rPr lang="en-GB" sz="1400">
                          <a:effectLst/>
                        </a:rPr>
                        <a:t>20</a:t>
                      </a:r>
                      <a:endParaRPr lang="en-GB"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I can make deliberate ambitious word choices</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8810914"/>
                  </a:ext>
                </a:extLst>
              </a:tr>
            </a:tbl>
          </a:graphicData>
        </a:graphic>
      </p:graphicFrame>
    </p:spTree>
    <p:extLst>
      <p:ext uri="{BB962C8B-B14F-4D97-AF65-F5344CB8AC3E}">
        <p14:creationId xmlns:p14="http://schemas.microsoft.com/office/powerpoint/2010/main" val="3471253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le:Peak of the Matterhorn, seen from Zermatt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TextBox 4"/>
          <p:cNvSpPr txBox="1"/>
          <p:nvPr/>
        </p:nvSpPr>
        <p:spPr>
          <a:xfrm>
            <a:off x="168165" y="4403834"/>
            <a:ext cx="2060027" cy="1477328"/>
          </a:xfrm>
          <a:prstGeom prst="rect">
            <a:avLst/>
          </a:prstGeom>
          <a:solidFill>
            <a:schemeClr val="bg1"/>
          </a:solidFill>
        </p:spPr>
        <p:txBody>
          <a:bodyPr wrap="square" rtlCol="0">
            <a:spAutoFit/>
          </a:bodyPr>
          <a:lstStyle/>
          <a:p>
            <a:pPr algn="ctr"/>
            <a:r>
              <a:rPr lang="en-GB" b="1" u="sng" dirty="0" smtClean="0"/>
              <a:t>Opening</a:t>
            </a:r>
            <a:endParaRPr lang="en-GB" dirty="0"/>
          </a:p>
          <a:p>
            <a:r>
              <a:rPr lang="en-GB" dirty="0" smtClean="0"/>
              <a:t>Tony’s dad has to go to work so he dropped us off at grandad’s house.</a:t>
            </a:r>
            <a:endParaRPr lang="en-GB" dirty="0"/>
          </a:p>
        </p:txBody>
      </p:sp>
      <p:sp>
        <p:nvSpPr>
          <p:cNvPr id="6" name="TextBox 5"/>
          <p:cNvSpPr txBox="1"/>
          <p:nvPr/>
        </p:nvSpPr>
        <p:spPr>
          <a:xfrm>
            <a:off x="262759" y="2464675"/>
            <a:ext cx="3457904" cy="1477328"/>
          </a:xfrm>
          <a:prstGeom prst="rect">
            <a:avLst/>
          </a:prstGeom>
          <a:solidFill>
            <a:schemeClr val="bg1"/>
          </a:solidFill>
        </p:spPr>
        <p:txBody>
          <a:bodyPr wrap="square" rtlCol="0">
            <a:spAutoFit/>
          </a:bodyPr>
          <a:lstStyle/>
          <a:p>
            <a:pPr algn="ctr"/>
            <a:r>
              <a:rPr lang="en-GB" b="1" u="sng" dirty="0" smtClean="0"/>
              <a:t>Build Up</a:t>
            </a:r>
            <a:endParaRPr lang="en-GB" dirty="0"/>
          </a:p>
          <a:p>
            <a:r>
              <a:rPr lang="en-GB" dirty="0" smtClean="0"/>
              <a:t>Grandad has to cut the grass so we sit on a box. We get fed up and lay down on the box. Tony spots something on the shelf.</a:t>
            </a:r>
            <a:endParaRPr lang="en-GB" dirty="0"/>
          </a:p>
        </p:txBody>
      </p:sp>
      <p:sp>
        <p:nvSpPr>
          <p:cNvPr id="7" name="TextBox 6"/>
          <p:cNvSpPr txBox="1"/>
          <p:nvPr/>
        </p:nvSpPr>
        <p:spPr>
          <a:xfrm>
            <a:off x="2028496" y="278524"/>
            <a:ext cx="3668110" cy="1477328"/>
          </a:xfrm>
          <a:prstGeom prst="rect">
            <a:avLst/>
          </a:prstGeom>
          <a:solidFill>
            <a:schemeClr val="bg1"/>
          </a:solidFill>
        </p:spPr>
        <p:txBody>
          <a:bodyPr wrap="square" rtlCol="0">
            <a:spAutoFit/>
          </a:bodyPr>
          <a:lstStyle/>
          <a:p>
            <a:pPr algn="ctr"/>
            <a:r>
              <a:rPr lang="en-GB" b="1" u="sng" dirty="0" smtClean="0"/>
              <a:t>Problem</a:t>
            </a:r>
            <a:endParaRPr lang="en-GB" dirty="0"/>
          </a:p>
          <a:p>
            <a:r>
              <a:rPr lang="en-GB" dirty="0" smtClean="0"/>
              <a:t>I watched Tony climb up onto the shelves to get the photograph. Things start to fall, including Tony and grandad rushes in. </a:t>
            </a:r>
            <a:endParaRPr lang="en-GB" dirty="0"/>
          </a:p>
        </p:txBody>
      </p:sp>
      <p:sp>
        <p:nvSpPr>
          <p:cNvPr id="8" name="TextBox 7"/>
          <p:cNvSpPr txBox="1"/>
          <p:nvPr/>
        </p:nvSpPr>
        <p:spPr>
          <a:xfrm>
            <a:off x="5181600" y="1970690"/>
            <a:ext cx="3867807" cy="2308324"/>
          </a:xfrm>
          <a:prstGeom prst="rect">
            <a:avLst/>
          </a:prstGeom>
          <a:solidFill>
            <a:schemeClr val="bg1"/>
          </a:solidFill>
        </p:spPr>
        <p:txBody>
          <a:bodyPr wrap="square" rtlCol="0">
            <a:spAutoFit/>
          </a:bodyPr>
          <a:lstStyle/>
          <a:p>
            <a:pPr algn="ctr"/>
            <a:r>
              <a:rPr lang="en-GB" b="1" u="sng" dirty="0" smtClean="0"/>
              <a:t>Resolution</a:t>
            </a:r>
            <a:endParaRPr lang="en-GB" dirty="0"/>
          </a:p>
          <a:p>
            <a:r>
              <a:rPr lang="en-GB" dirty="0" smtClean="0"/>
              <a:t>Grandad was angry to start with, he was worried about what Tony has done. Grandad then saw the wagon and told us to get in. We went on an adventure. We travelled across the jungle looking for scary monkeys before we ended up flying and fighting aliens.  </a:t>
            </a:r>
            <a:endParaRPr lang="en-GB" dirty="0"/>
          </a:p>
        </p:txBody>
      </p:sp>
      <p:sp>
        <p:nvSpPr>
          <p:cNvPr id="9" name="TextBox 8"/>
          <p:cNvSpPr txBox="1"/>
          <p:nvPr/>
        </p:nvSpPr>
        <p:spPr>
          <a:xfrm>
            <a:off x="5013435" y="4698125"/>
            <a:ext cx="4130566" cy="2031325"/>
          </a:xfrm>
          <a:prstGeom prst="rect">
            <a:avLst/>
          </a:prstGeom>
          <a:solidFill>
            <a:schemeClr val="bg1"/>
          </a:solidFill>
        </p:spPr>
        <p:txBody>
          <a:bodyPr wrap="square" rtlCol="0">
            <a:spAutoFit/>
          </a:bodyPr>
          <a:lstStyle/>
          <a:p>
            <a:pPr algn="ctr"/>
            <a:r>
              <a:rPr lang="en-GB" b="1" u="sng" dirty="0" smtClean="0"/>
              <a:t>Closing</a:t>
            </a:r>
            <a:endParaRPr lang="en-GB" dirty="0"/>
          </a:p>
          <a:p>
            <a:r>
              <a:rPr lang="en-GB" dirty="0" smtClean="0"/>
              <a:t>Dad returned from work and was upset at the mess we were all in. Instead of being angry, he saw the wagon and remembered the fun he had as a child. We all went on one last adventure to the moon. I drove the rocket! </a:t>
            </a:r>
            <a:endParaRPr lang="en-GB" dirty="0"/>
          </a:p>
        </p:txBody>
      </p:sp>
      <p:sp>
        <p:nvSpPr>
          <p:cNvPr id="2" name="Rectangle 1"/>
          <p:cNvSpPr/>
          <p:nvPr/>
        </p:nvSpPr>
        <p:spPr>
          <a:xfrm>
            <a:off x="4450813" y="3244334"/>
            <a:ext cx="242374" cy="369332"/>
          </a:xfrm>
          <a:prstGeom prst="rect">
            <a:avLst/>
          </a:prstGeom>
        </p:spPr>
        <p:txBody>
          <a:bodyPr wrap="none">
            <a:spAutoFit/>
          </a:bodyPr>
          <a:lstStyle/>
          <a:p>
            <a:r>
              <a:rPr lang="en-GB" b="0" i="0" dirty="0" smtClean="0">
                <a:solidFill>
                  <a:srgbClr val="000000"/>
                </a:solidFill>
                <a:effectLst/>
                <a:latin typeface="Times New Roman" panose="02020603050405020304" pitchFamily="18" charset="0"/>
              </a:rPr>
              <a:t> </a:t>
            </a:r>
            <a:endParaRPr lang="en-GB" dirty="0"/>
          </a:p>
        </p:txBody>
      </p:sp>
    </p:spTree>
    <p:extLst>
      <p:ext uri="{BB962C8B-B14F-4D97-AF65-F5344CB8AC3E}">
        <p14:creationId xmlns:p14="http://schemas.microsoft.com/office/powerpoint/2010/main" val="413740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693" y="243742"/>
            <a:ext cx="8888818" cy="1477328"/>
          </a:xfrm>
          <a:prstGeom prst="rect">
            <a:avLst/>
          </a:prstGeom>
        </p:spPr>
        <p:txBody>
          <a:bodyPr wrap="square">
            <a:spAutoFit/>
          </a:bodyPr>
          <a:lstStyle/>
          <a:p>
            <a:pPr fontAlgn="base"/>
            <a:r>
              <a:rPr lang="en-GB" b="0" i="0" dirty="0" smtClean="0">
                <a:solidFill>
                  <a:srgbClr val="333333"/>
                </a:solidFill>
                <a:effectLst/>
                <a:latin typeface="Nunito"/>
              </a:rPr>
              <a:t>An </a:t>
            </a:r>
            <a:r>
              <a:rPr lang="en-GB" b="1" i="0" dirty="0" smtClean="0">
                <a:solidFill>
                  <a:srgbClr val="333333"/>
                </a:solidFill>
                <a:effectLst/>
                <a:latin typeface="Nunito"/>
              </a:rPr>
              <a:t>adverbial</a:t>
            </a:r>
            <a:r>
              <a:rPr lang="en-GB" b="0" i="0" dirty="0" smtClean="0">
                <a:solidFill>
                  <a:srgbClr val="333333"/>
                </a:solidFill>
                <a:effectLst/>
                <a:latin typeface="Nunito"/>
              </a:rPr>
              <a:t> is a </a:t>
            </a:r>
            <a:r>
              <a:rPr lang="en-GB" b="1" i="0" dirty="0" smtClean="0">
                <a:solidFill>
                  <a:srgbClr val="333333"/>
                </a:solidFill>
                <a:effectLst/>
                <a:latin typeface="Nunito"/>
              </a:rPr>
              <a:t>word or phrase that has been used like an adverb </a:t>
            </a:r>
            <a:r>
              <a:rPr lang="en-GB" b="0" i="0" dirty="0" smtClean="0">
                <a:solidFill>
                  <a:srgbClr val="333333"/>
                </a:solidFill>
                <a:effectLst/>
                <a:latin typeface="Nunito"/>
              </a:rPr>
              <a:t>to add detail or further information to a verb. (An easy way to remember what an adverb is: it </a:t>
            </a:r>
            <a:r>
              <a:rPr lang="en-GB" b="1" i="0" dirty="0" smtClean="0">
                <a:solidFill>
                  <a:srgbClr val="333333"/>
                </a:solidFill>
                <a:effectLst/>
                <a:latin typeface="Nunito"/>
              </a:rPr>
              <a:t>adds</a:t>
            </a:r>
            <a:r>
              <a:rPr lang="en-GB" b="0" i="0" dirty="0" smtClean="0">
                <a:solidFill>
                  <a:srgbClr val="333333"/>
                </a:solidFill>
                <a:effectLst/>
                <a:latin typeface="Nunito"/>
              </a:rPr>
              <a:t> to the </a:t>
            </a:r>
            <a:r>
              <a:rPr lang="en-GB" b="1" i="0" dirty="0" smtClean="0">
                <a:solidFill>
                  <a:srgbClr val="333333"/>
                </a:solidFill>
                <a:effectLst/>
                <a:latin typeface="Nunito"/>
              </a:rPr>
              <a:t>verb.</a:t>
            </a:r>
            <a:r>
              <a:rPr lang="en-GB" b="0" i="0" dirty="0" smtClean="0">
                <a:solidFill>
                  <a:srgbClr val="333333"/>
                </a:solidFill>
                <a:effectLst/>
                <a:latin typeface="Nunito"/>
              </a:rPr>
              <a:t>)</a:t>
            </a:r>
          </a:p>
          <a:p>
            <a:pPr fontAlgn="base"/>
            <a:r>
              <a:rPr lang="en-GB" b="0" i="0" dirty="0" smtClean="0">
                <a:solidFill>
                  <a:srgbClr val="333333"/>
                </a:solidFill>
                <a:effectLst/>
                <a:latin typeface="Nunito"/>
              </a:rPr>
              <a:t>Adverbials are used to explain how, where or when something happened; they are like adverbs made up of more than one word.</a:t>
            </a:r>
          </a:p>
        </p:txBody>
      </p:sp>
      <p:sp>
        <p:nvSpPr>
          <p:cNvPr id="6" name="Rectangle 5"/>
          <p:cNvSpPr/>
          <p:nvPr/>
        </p:nvSpPr>
        <p:spPr>
          <a:xfrm>
            <a:off x="159488" y="3518848"/>
            <a:ext cx="8591107" cy="1200329"/>
          </a:xfrm>
          <a:prstGeom prst="rect">
            <a:avLst/>
          </a:prstGeom>
        </p:spPr>
        <p:txBody>
          <a:bodyPr wrap="square">
            <a:spAutoFit/>
          </a:bodyPr>
          <a:lstStyle/>
          <a:p>
            <a:pPr fontAlgn="base"/>
            <a:r>
              <a:rPr lang="en-GB" b="1" i="0" dirty="0" smtClean="0">
                <a:solidFill>
                  <a:srgbClr val="333333"/>
                </a:solidFill>
                <a:effectLst/>
                <a:latin typeface="Nunito"/>
              </a:rPr>
              <a:t>'Fronted' adverbials are 'fronted' because they have been moved to the front of the sentence, before the verb.</a:t>
            </a:r>
            <a:r>
              <a:rPr lang="en-GB" b="0" i="0" dirty="0" smtClean="0">
                <a:solidFill>
                  <a:srgbClr val="333333"/>
                </a:solidFill>
                <a:effectLst/>
                <a:latin typeface="Nunito"/>
              </a:rPr>
              <a:t> In other words, fronted adverbials are words or phrases at the beginning of a sentence, used to describe the action that follows.</a:t>
            </a:r>
          </a:p>
          <a:p>
            <a:pPr fontAlgn="base"/>
            <a:r>
              <a:rPr lang="en-GB" b="0" i="0" dirty="0" smtClean="0">
                <a:solidFill>
                  <a:srgbClr val="333333"/>
                </a:solidFill>
                <a:effectLst/>
                <a:latin typeface="Nunito"/>
              </a:rPr>
              <a:t>A comma is normally used after an adverbial</a:t>
            </a:r>
            <a:endParaRPr lang="en-GB" b="0" i="0" dirty="0">
              <a:solidFill>
                <a:srgbClr val="333333"/>
              </a:solidFill>
              <a:effectLst/>
              <a:latin typeface="Nunito"/>
            </a:endParaRPr>
          </a:p>
        </p:txBody>
      </p:sp>
      <p:sp>
        <p:nvSpPr>
          <p:cNvPr id="7" name="Rectangle 4"/>
          <p:cNvSpPr>
            <a:spLocks noChangeArrowheads="1"/>
          </p:cNvSpPr>
          <p:nvPr/>
        </p:nvSpPr>
        <p:spPr bwMode="auto">
          <a:xfrm>
            <a:off x="138223" y="4764759"/>
            <a:ext cx="76297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33333"/>
                </a:solidFill>
                <a:effectLst/>
                <a:latin typeface="Nunito"/>
              </a:rPr>
              <a:t>For example:</a:t>
            </a:r>
            <a:r>
              <a:rPr kumimoji="0" lang="en-US" altLang="en-US" sz="11500" b="0" i="0" u="none" strike="noStrike" cap="none" normalizeH="0" baseline="0" dirty="0" smtClean="0">
                <a:ln>
                  <a:noFill/>
                </a:ln>
                <a:solidFill>
                  <a:schemeClr val="tx1"/>
                </a:solidFill>
                <a:effectLst/>
                <a:latin typeface="Arial" panose="020B0604020202020204" pitchFamily="34" charset="0"/>
              </a:rPr>
              <a:t/>
            </a:r>
            <a:br>
              <a:rPr kumimoji="0" lang="en-US" altLang="en-US" sz="11500" b="0" i="0" u="none" strike="noStrike" cap="none" normalizeH="0" baseline="0" dirty="0" smtClean="0">
                <a:ln>
                  <a:noFill/>
                </a:ln>
                <a:solidFill>
                  <a:schemeClr val="tx1"/>
                </a:solidFill>
                <a:effectLst/>
                <a:latin typeface="Arial" panose="020B0604020202020204" pitchFamily="34" charset="0"/>
              </a:rPr>
            </a:br>
            <a:r>
              <a:rPr kumimoji="0" lang="en-US" altLang="en-US" sz="1000" b="0" i="0" u="none" strike="noStrike" cap="none" normalizeH="0" baseline="0" dirty="0" smtClean="0">
                <a:ln>
                  <a:noFill/>
                </a:ln>
                <a:solidFill>
                  <a:srgbClr val="333333"/>
                </a:solidFill>
                <a:effectLst/>
                <a:latin typeface="Nunito"/>
              </a:rPr>
              <a:t>The fronted adverbials in these sentences are in blue.</a:t>
            </a:r>
            <a:r>
              <a:rPr kumimoji="0" lang="en-US" altLang="en-US" sz="7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077" name="Picture 5" descr="https://www.theschoolrun.com/sites/theschoolrun.com/files/u9/fronted_adverbials_examp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7994" y="4796391"/>
            <a:ext cx="4129346" cy="195528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p:cNvSpPr>
            <a:spLocks noChangeArrowheads="1"/>
          </p:cNvSpPr>
          <p:nvPr/>
        </p:nvSpPr>
        <p:spPr bwMode="auto">
          <a:xfrm>
            <a:off x="127590" y="1728220"/>
            <a:ext cx="312597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333333"/>
                </a:solidFill>
                <a:effectLst/>
                <a:latin typeface="Nunito"/>
              </a:rPr>
              <a:t>For example:</a:t>
            </a:r>
            <a:r>
              <a:rPr kumimoji="0" lang="en-US" altLang="en-US" sz="700" b="0" i="0" u="none" strike="noStrike" cap="none" normalizeH="0" baseline="0" dirty="0" smtClean="0">
                <a:ln>
                  <a:noFill/>
                </a:ln>
                <a:solidFill>
                  <a:schemeClr val="tx1"/>
                </a:solidFill>
                <a:effectLst/>
              </a:rPr>
              <a:t/>
            </a:r>
            <a:br>
              <a:rPr kumimoji="0" lang="en-US" altLang="en-US" sz="700" b="0" i="0" u="none" strike="noStrike" cap="none" normalizeH="0" baseline="0" dirty="0" smtClean="0">
                <a:ln>
                  <a:noFill/>
                </a:ln>
                <a:solidFill>
                  <a:schemeClr val="tx1"/>
                </a:solidFill>
                <a:effectLst/>
              </a:rPr>
            </a:br>
            <a:r>
              <a:rPr kumimoji="0" lang="en-US" altLang="en-US" sz="1000" b="0" i="0" u="none" strike="noStrike" cap="none" normalizeH="0" baseline="0" dirty="0" smtClean="0">
                <a:ln>
                  <a:noFill/>
                </a:ln>
                <a:solidFill>
                  <a:srgbClr val="333333"/>
                </a:solidFill>
                <a:effectLst/>
                <a:latin typeface="Nunito"/>
              </a:rPr>
              <a:t>In the sentences above, the verbs are in pink and the adverbials are in blue.</a:t>
            </a:r>
            <a:r>
              <a:rPr kumimoji="0" lang="en-US" altLang="en-US" sz="7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079" name="Picture 7" descr="https://www.theschoolrun.com/sites/theschoolrun.com/files/u9/adverbial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5341" y="1713541"/>
            <a:ext cx="4286250"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540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0"/>
          <p:cNvSpPr>
            <a:spLocks noGrp="1"/>
          </p:cNvSpPr>
          <p:nvPr>
            <p:ph type="title"/>
          </p:nvPr>
        </p:nvSpPr>
        <p:spPr>
          <a:xfrm>
            <a:off x="457200" y="479425"/>
            <a:ext cx="8220075" cy="1358900"/>
          </a:xfrm>
        </p:spPr>
        <p:txBody>
          <a:bodyPr/>
          <a:lstStyle/>
          <a:p>
            <a:pPr algn="ctr" eaLnBrk="1" hangingPunct="1"/>
            <a:r>
              <a:rPr lang="en-GB" altLang="en-US" sz="3600" smtClean="0">
                <a:latin typeface="+mj-lt"/>
              </a:rPr>
              <a:t>Writing Your Own Fronted Adverbials: ISPACE</a:t>
            </a:r>
          </a:p>
        </p:txBody>
      </p:sp>
      <p:sp>
        <p:nvSpPr>
          <p:cNvPr id="5" name="Rectangle 4"/>
          <p:cNvSpPr/>
          <p:nvPr/>
        </p:nvSpPr>
        <p:spPr>
          <a:xfrm>
            <a:off x="755650" y="1752600"/>
            <a:ext cx="7632700" cy="698500"/>
          </a:xfrm>
          <a:prstGeom prst="rect">
            <a:avLst/>
          </a:prstGeom>
        </p:spPr>
        <p:txBody>
          <a:bodyPr lIns="0" tIns="72000" rIns="0" bIns="72000">
            <a:spAutoFit/>
          </a:bodyPr>
          <a:lstStyle/>
          <a:p>
            <a:pPr algn="ctr" eaLnBrk="1" fontAlgn="auto" hangingPunct="1">
              <a:spcBef>
                <a:spcPts val="0"/>
              </a:spcBef>
              <a:spcAft>
                <a:spcPts val="0"/>
              </a:spcAft>
              <a:defRPr/>
            </a:pPr>
            <a:r>
              <a:rPr lang="en-GB" dirty="0">
                <a:latin typeface="+mj-lt"/>
              </a:rPr>
              <a:t>Use ISPACE to help you remember six different ways </a:t>
            </a:r>
            <a:br>
              <a:rPr lang="en-GB" dirty="0">
                <a:latin typeface="+mj-lt"/>
              </a:rPr>
            </a:br>
            <a:r>
              <a:rPr lang="en-GB" dirty="0">
                <a:latin typeface="+mj-lt"/>
              </a:rPr>
              <a:t>to create fronted adverbials...</a:t>
            </a:r>
          </a:p>
        </p:txBody>
      </p:sp>
      <p:grpSp>
        <p:nvGrpSpPr>
          <p:cNvPr id="12" name="Group 11"/>
          <p:cNvGrpSpPr>
            <a:grpSpLocks/>
          </p:cNvGrpSpPr>
          <p:nvPr/>
        </p:nvGrpSpPr>
        <p:grpSpPr bwMode="auto">
          <a:xfrm>
            <a:off x="693738" y="2327275"/>
            <a:ext cx="7694612" cy="777875"/>
            <a:chOff x="693005" y="2327065"/>
            <a:chExt cx="7695345" cy="777662"/>
          </a:xfrm>
        </p:grpSpPr>
        <p:sp>
          <p:nvSpPr>
            <p:cNvPr id="6" name="Rectangle 5"/>
            <p:cNvSpPr>
              <a:spLocks/>
            </p:cNvSpPr>
            <p:nvPr/>
          </p:nvSpPr>
          <p:spPr>
            <a:xfrm>
              <a:off x="1142310" y="2477837"/>
              <a:ext cx="2022668" cy="525318"/>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a:t>
              </a:r>
              <a:r>
                <a:rPr lang="en-GB" b="1" dirty="0" err="1">
                  <a:latin typeface="+mj-lt"/>
                </a:rPr>
                <a:t>ing</a:t>
              </a:r>
              <a:r>
                <a:rPr lang="en-GB" b="1" dirty="0">
                  <a:latin typeface="+mj-lt"/>
                </a:rPr>
                <a:t> word</a:t>
              </a:r>
            </a:p>
          </p:txBody>
        </p:sp>
        <p:sp>
          <p:nvSpPr>
            <p:cNvPr id="13" name="Rectangle 12"/>
            <p:cNvSpPr>
              <a:spLocks/>
            </p:cNvSpPr>
            <p:nvPr/>
          </p:nvSpPr>
          <p:spPr>
            <a:xfrm>
              <a:off x="3261825" y="2477837"/>
              <a:ext cx="5126525" cy="525318"/>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Shaking with fear, ...</a:t>
              </a:r>
            </a:p>
          </p:txBody>
        </p:sp>
        <p:pic>
          <p:nvPicPr>
            <p:cNvPr id="1027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3005" y="2327065"/>
              <a:ext cx="776623" cy="77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3" name="TextBox 9"/>
            <p:cNvSpPr txBox="1">
              <a:spLocks noChangeArrowheads="1"/>
            </p:cNvSpPr>
            <p:nvPr/>
          </p:nvSpPr>
          <p:spPr bwMode="auto">
            <a:xfrm>
              <a:off x="914517" y="2476725"/>
              <a:ext cx="309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tx1"/>
                  </a:solidFill>
                  <a:latin typeface="+mj-lt"/>
                </a:rPr>
                <a:t>I</a:t>
              </a:r>
            </a:p>
          </p:txBody>
        </p:sp>
      </p:grpSp>
      <p:grpSp>
        <p:nvGrpSpPr>
          <p:cNvPr id="27" name="Group 26"/>
          <p:cNvGrpSpPr>
            <a:grpSpLocks/>
          </p:cNvGrpSpPr>
          <p:nvPr/>
        </p:nvGrpSpPr>
        <p:grpSpPr bwMode="auto">
          <a:xfrm>
            <a:off x="774700" y="3067050"/>
            <a:ext cx="7613650" cy="584200"/>
            <a:chOff x="774008" y="3066607"/>
            <a:chExt cx="7614342" cy="584746"/>
          </a:xfrm>
        </p:grpSpPr>
        <p:sp>
          <p:nvSpPr>
            <p:cNvPr id="14" name="Rectangle 13"/>
            <p:cNvSpPr>
              <a:spLocks/>
            </p:cNvSpPr>
            <p:nvPr/>
          </p:nvSpPr>
          <p:spPr>
            <a:xfrm>
              <a:off x="1142341" y="3104743"/>
              <a:ext cx="2022659" cy="525954"/>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Simile</a:t>
              </a:r>
            </a:p>
          </p:txBody>
        </p:sp>
        <p:sp>
          <p:nvSpPr>
            <p:cNvPr id="15" name="Rectangle 14"/>
            <p:cNvSpPr>
              <a:spLocks/>
            </p:cNvSpPr>
            <p:nvPr/>
          </p:nvSpPr>
          <p:spPr>
            <a:xfrm>
              <a:off x="3261847" y="3104743"/>
              <a:ext cx="5126503" cy="525954"/>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Like a raging bull, ...</a:t>
              </a:r>
            </a:p>
          </p:txBody>
        </p:sp>
        <p:pic>
          <p:nvPicPr>
            <p:cNvPr id="10268"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08" y="3066607"/>
              <a:ext cx="614617" cy="584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9" name="TextBox 27"/>
            <p:cNvSpPr txBox="1">
              <a:spLocks noChangeArrowheads="1"/>
            </p:cNvSpPr>
            <p:nvPr/>
          </p:nvSpPr>
          <p:spPr bwMode="auto">
            <a:xfrm>
              <a:off x="908891" y="3117968"/>
              <a:ext cx="341791" cy="462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S</a:t>
              </a:r>
            </a:p>
          </p:txBody>
        </p:sp>
      </p:grpSp>
      <p:grpSp>
        <p:nvGrpSpPr>
          <p:cNvPr id="33" name="Group 32"/>
          <p:cNvGrpSpPr>
            <a:grpSpLocks/>
          </p:cNvGrpSpPr>
          <p:nvPr/>
        </p:nvGrpSpPr>
        <p:grpSpPr bwMode="auto">
          <a:xfrm>
            <a:off x="792163" y="3690938"/>
            <a:ext cx="7596187" cy="577850"/>
            <a:chOff x="791584" y="3690249"/>
            <a:chExt cx="7596766" cy="578724"/>
          </a:xfrm>
        </p:grpSpPr>
        <p:sp>
          <p:nvSpPr>
            <p:cNvPr id="16" name="Rectangle 15"/>
            <p:cNvSpPr>
              <a:spLocks/>
            </p:cNvSpPr>
            <p:nvPr/>
          </p:nvSpPr>
          <p:spPr>
            <a:xfrm>
              <a:off x="1142448" y="3722047"/>
              <a:ext cx="2022629" cy="526257"/>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Preposition</a:t>
              </a:r>
            </a:p>
          </p:txBody>
        </p:sp>
        <p:sp>
          <p:nvSpPr>
            <p:cNvPr id="17" name="Rectangle 16"/>
            <p:cNvSpPr>
              <a:spLocks/>
            </p:cNvSpPr>
            <p:nvPr/>
          </p:nvSpPr>
          <p:spPr>
            <a:xfrm>
              <a:off x="3261922" y="3722047"/>
              <a:ext cx="5126428" cy="526257"/>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Behind the clouds, ...</a:t>
              </a:r>
            </a:p>
          </p:txBody>
        </p:sp>
        <p:pic>
          <p:nvPicPr>
            <p:cNvPr id="1026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1584" y="3690249"/>
              <a:ext cx="579464" cy="578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5" name="TextBox 28"/>
            <p:cNvSpPr txBox="1">
              <a:spLocks noChangeArrowheads="1"/>
            </p:cNvSpPr>
            <p:nvPr/>
          </p:nvSpPr>
          <p:spPr bwMode="auto">
            <a:xfrm>
              <a:off x="913417" y="3759211"/>
              <a:ext cx="3738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P</a:t>
              </a:r>
            </a:p>
          </p:txBody>
        </p:sp>
      </p:grpSp>
      <p:grpSp>
        <p:nvGrpSpPr>
          <p:cNvPr id="34" name="Group 33"/>
          <p:cNvGrpSpPr>
            <a:grpSpLocks/>
          </p:cNvGrpSpPr>
          <p:nvPr/>
        </p:nvGrpSpPr>
        <p:grpSpPr bwMode="auto">
          <a:xfrm>
            <a:off x="777875" y="4308475"/>
            <a:ext cx="7610475" cy="622300"/>
            <a:chOff x="778550" y="4307869"/>
            <a:chExt cx="7609800" cy="622321"/>
          </a:xfrm>
        </p:grpSpPr>
        <p:sp>
          <p:nvSpPr>
            <p:cNvPr id="21" name="Rectangle 20"/>
            <p:cNvSpPr>
              <a:spLocks/>
            </p:cNvSpPr>
            <p:nvPr/>
          </p:nvSpPr>
          <p:spPr>
            <a:xfrm>
              <a:off x="1143643" y="4357084"/>
              <a:ext cx="2022296" cy="525480"/>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Adverb</a:t>
              </a:r>
            </a:p>
          </p:txBody>
        </p:sp>
        <p:sp>
          <p:nvSpPr>
            <p:cNvPr id="22" name="Rectangle 21"/>
            <p:cNvSpPr>
              <a:spLocks/>
            </p:cNvSpPr>
            <p:nvPr/>
          </p:nvSpPr>
          <p:spPr>
            <a:xfrm>
              <a:off x="3261180" y="4357084"/>
              <a:ext cx="5127170" cy="525480"/>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Anxiously, ...</a:t>
              </a:r>
            </a:p>
          </p:txBody>
        </p:sp>
        <p:pic>
          <p:nvPicPr>
            <p:cNvPr id="10260"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78550" y="4307869"/>
              <a:ext cx="623116" cy="62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1" name="TextBox 29"/>
            <p:cNvSpPr txBox="1">
              <a:spLocks noChangeArrowheads="1"/>
            </p:cNvSpPr>
            <p:nvPr/>
          </p:nvSpPr>
          <p:spPr bwMode="auto">
            <a:xfrm>
              <a:off x="900090" y="4400454"/>
              <a:ext cx="3866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A</a:t>
              </a:r>
            </a:p>
          </p:txBody>
        </p:sp>
      </p:grpSp>
      <p:grpSp>
        <p:nvGrpSpPr>
          <p:cNvPr id="35" name="Group 34"/>
          <p:cNvGrpSpPr>
            <a:grpSpLocks/>
          </p:cNvGrpSpPr>
          <p:nvPr/>
        </p:nvGrpSpPr>
        <p:grpSpPr bwMode="auto">
          <a:xfrm>
            <a:off x="828675" y="4989513"/>
            <a:ext cx="7559675" cy="549275"/>
            <a:chOff x="829363" y="4990176"/>
            <a:chExt cx="7558987" cy="549349"/>
          </a:xfrm>
        </p:grpSpPr>
        <p:sp>
          <p:nvSpPr>
            <p:cNvPr id="23" name="Rectangle 22"/>
            <p:cNvSpPr>
              <a:spLocks/>
            </p:cNvSpPr>
            <p:nvPr/>
          </p:nvSpPr>
          <p:spPr>
            <a:xfrm>
              <a:off x="1143659" y="4990176"/>
              <a:ext cx="2022291" cy="525533"/>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Conjunction</a:t>
              </a:r>
            </a:p>
          </p:txBody>
        </p:sp>
        <p:sp>
          <p:nvSpPr>
            <p:cNvPr id="24" name="Rectangle 23"/>
            <p:cNvSpPr>
              <a:spLocks/>
            </p:cNvSpPr>
            <p:nvPr/>
          </p:nvSpPr>
          <p:spPr>
            <a:xfrm>
              <a:off x="3261192" y="4990176"/>
              <a:ext cx="5127158" cy="525533"/>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After he opened his eyes, ...</a:t>
              </a:r>
            </a:p>
          </p:txBody>
        </p:sp>
        <p:pic>
          <p:nvPicPr>
            <p:cNvPr id="10256" name="Picture 7"/>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9363" y="5001137"/>
              <a:ext cx="539075" cy="53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7" name="TextBox 30"/>
            <p:cNvSpPr txBox="1">
              <a:spLocks noChangeArrowheads="1"/>
            </p:cNvSpPr>
            <p:nvPr/>
          </p:nvSpPr>
          <p:spPr bwMode="auto">
            <a:xfrm>
              <a:off x="899488" y="5041697"/>
              <a:ext cx="393020" cy="461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C</a:t>
              </a:r>
            </a:p>
          </p:txBody>
        </p:sp>
      </p:grpSp>
      <p:grpSp>
        <p:nvGrpSpPr>
          <p:cNvPr id="36" name="Group 35"/>
          <p:cNvGrpSpPr>
            <a:grpSpLocks/>
          </p:cNvGrpSpPr>
          <p:nvPr/>
        </p:nvGrpSpPr>
        <p:grpSpPr bwMode="auto">
          <a:xfrm>
            <a:off x="781050" y="5584825"/>
            <a:ext cx="7607300" cy="642938"/>
            <a:chOff x="781819" y="5584144"/>
            <a:chExt cx="7606531" cy="643027"/>
          </a:xfrm>
        </p:grpSpPr>
        <p:sp>
          <p:nvSpPr>
            <p:cNvPr id="25" name="Rectangle 24"/>
            <p:cNvSpPr>
              <a:spLocks/>
            </p:cNvSpPr>
            <p:nvPr/>
          </p:nvSpPr>
          <p:spPr>
            <a:xfrm>
              <a:off x="1143732" y="5603197"/>
              <a:ext cx="2022271" cy="525536"/>
            </a:xfrm>
            <a:prstGeom prst="rect">
              <a:avLst/>
            </a:prstGeom>
            <a:solidFill>
              <a:schemeClr val="accent3"/>
            </a:solidFill>
          </p:spPr>
          <p:txBody>
            <a:bodyPr lIns="576000" tIns="108000" rIns="108000" bIns="108000" anchor="ctr"/>
            <a:lstStyle/>
            <a:p>
              <a:pPr eaLnBrk="1" fontAlgn="auto" hangingPunct="1">
                <a:spcBef>
                  <a:spcPts val="0"/>
                </a:spcBef>
                <a:spcAft>
                  <a:spcPts val="0"/>
                </a:spcAft>
                <a:defRPr/>
              </a:pPr>
              <a:r>
                <a:rPr lang="en-GB" b="1" dirty="0">
                  <a:latin typeface="+mj-lt"/>
                </a:rPr>
                <a:t>-</a:t>
              </a:r>
              <a:r>
                <a:rPr lang="en-GB" b="1" dirty="0" err="1">
                  <a:latin typeface="+mj-lt"/>
                </a:rPr>
                <a:t>ed</a:t>
              </a:r>
              <a:r>
                <a:rPr lang="en-GB" b="1" dirty="0">
                  <a:latin typeface="+mj-lt"/>
                </a:rPr>
                <a:t> word</a:t>
              </a:r>
            </a:p>
          </p:txBody>
        </p:sp>
        <p:sp>
          <p:nvSpPr>
            <p:cNvPr id="26" name="Rectangle 25"/>
            <p:cNvSpPr>
              <a:spLocks/>
            </p:cNvSpPr>
            <p:nvPr/>
          </p:nvSpPr>
          <p:spPr>
            <a:xfrm>
              <a:off x="3261243" y="5603197"/>
              <a:ext cx="5127107" cy="525536"/>
            </a:xfrm>
            <a:prstGeom prst="rect">
              <a:avLst/>
            </a:prstGeom>
            <a:solidFill>
              <a:schemeClr val="accent3">
                <a:lumMod val="60000"/>
                <a:lumOff val="40000"/>
              </a:schemeClr>
            </a:solidFill>
          </p:spPr>
          <p:txBody>
            <a:bodyPr lIns="108000" tIns="108000" rIns="108000" bIns="108000" anchor="ctr"/>
            <a:lstStyle/>
            <a:p>
              <a:pPr eaLnBrk="1" fontAlgn="auto" hangingPunct="1">
                <a:spcBef>
                  <a:spcPts val="0"/>
                </a:spcBef>
                <a:spcAft>
                  <a:spcPts val="0"/>
                </a:spcAft>
                <a:defRPr/>
              </a:pPr>
              <a:r>
                <a:rPr lang="en-GB" dirty="0">
                  <a:latin typeface="+mj-lt"/>
                </a:rPr>
                <a:t>e.g. Exhausted, ...</a:t>
              </a:r>
            </a:p>
          </p:txBody>
        </p:sp>
        <p:pic>
          <p:nvPicPr>
            <p:cNvPr id="10252"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81819" y="5584144"/>
              <a:ext cx="643849" cy="643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3" name="TextBox 31"/>
            <p:cNvSpPr txBox="1">
              <a:spLocks noChangeArrowheads="1"/>
            </p:cNvSpPr>
            <p:nvPr/>
          </p:nvSpPr>
          <p:spPr bwMode="auto">
            <a:xfrm>
              <a:off x="885064" y="5682938"/>
              <a:ext cx="402634" cy="4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anose="020B0604020202020204" pitchFamily="2" charset="0"/>
                  <a:ea typeface="Sassoon Infant Rg" panose="02000503030000020003" pitchFamily="50" charset="0"/>
                  <a:cs typeface="Sassoon Infant Rg" panose="02000503030000020003" pitchFamily="50" charset="0"/>
                </a:defRPr>
              </a:lvl9pPr>
            </a:lstStyle>
            <a:p>
              <a:pPr algn="ctr">
                <a:lnSpc>
                  <a:spcPct val="100000"/>
                </a:lnSpc>
                <a:spcBef>
                  <a:spcPct val="0"/>
                </a:spcBef>
                <a:buFontTx/>
                <a:buNone/>
              </a:pPr>
              <a:r>
                <a:rPr lang="en-GB" altLang="en-US" sz="2400" b="1">
                  <a:solidFill>
                    <a:schemeClr val="bg1"/>
                  </a:solidFill>
                  <a:latin typeface="+mj-lt"/>
                </a:rPr>
                <a:t>E</a:t>
              </a:r>
            </a:p>
          </p:txBody>
        </p:sp>
      </p:grpSp>
    </p:spTree>
    <p:extLst>
      <p:ext uri="{BB962C8B-B14F-4D97-AF65-F5344CB8AC3E}">
        <p14:creationId xmlns:p14="http://schemas.microsoft.com/office/powerpoint/2010/main" val="1408912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65936" y="1320638"/>
            <a:ext cx="8697432" cy="5188688"/>
          </a:xfrm>
        </p:spPr>
        <p:txBody>
          <a:bodyPr>
            <a:noAutofit/>
          </a:bodyPr>
          <a:lstStyle/>
          <a:p>
            <a:pPr lvl="0"/>
            <a:r>
              <a:rPr lang="en-GB" sz="2000" dirty="0" smtClean="0"/>
              <a:t>Setting description – use the 5 senses (sight, smell, touch, taste and hear)</a:t>
            </a:r>
          </a:p>
          <a:p>
            <a:r>
              <a:rPr lang="en-GB" sz="2000" dirty="0"/>
              <a:t>When you write about a setting, you need to make sure you use lots of description so </a:t>
            </a:r>
            <a:r>
              <a:rPr lang="en-GB" sz="2000" dirty="0" smtClean="0"/>
              <a:t>the </a:t>
            </a:r>
            <a:r>
              <a:rPr lang="en-GB" sz="2000" dirty="0"/>
              <a:t>reader can picture themselves there</a:t>
            </a:r>
            <a:r>
              <a:rPr lang="en-GB" sz="2000" dirty="0" smtClean="0"/>
              <a:t>.</a:t>
            </a:r>
            <a:endParaRPr lang="en-GB" sz="2000" dirty="0"/>
          </a:p>
          <a:p>
            <a:r>
              <a:rPr lang="en-GB" sz="2000" dirty="0"/>
              <a:t>Effective descriptions appeal to the senses.</a:t>
            </a:r>
          </a:p>
          <a:p>
            <a:pPr>
              <a:lnSpc>
                <a:spcPct val="80000"/>
              </a:lnSpc>
            </a:pPr>
            <a:r>
              <a:rPr lang="en-GB" altLang="en-US" sz="2000" dirty="0" smtClean="0"/>
              <a:t>Capture </a:t>
            </a:r>
            <a:r>
              <a:rPr lang="en-GB" altLang="en-US" sz="2000" dirty="0"/>
              <a:t>brief snippets of characters- try to convey their mood in this description </a:t>
            </a:r>
          </a:p>
          <a:p>
            <a:pPr>
              <a:lnSpc>
                <a:spcPct val="80000"/>
              </a:lnSpc>
            </a:pPr>
            <a:r>
              <a:rPr lang="en-GB" altLang="en-US" sz="2000" dirty="0"/>
              <a:t>Focus on the individuals, families or couples, who inhabit the scene</a:t>
            </a:r>
          </a:p>
          <a:p>
            <a:pPr>
              <a:lnSpc>
                <a:spcPct val="80000"/>
              </a:lnSpc>
            </a:pPr>
            <a:r>
              <a:rPr lang="en-GB" altLang="en-US" sz="2000" dirty="0"/>
              <a:t>Try to include approximately 3-4 short character descriptions not just one long one</a:t>
            </a:r>
          </a:p>
          <a:p>
            <a:pPr>
              <a:lnSpc>
                <a:spcPct val="80000"/>
              </a:lnSpc>
            </a:pPr>
            <a:r>
              <a:rPr lang="en-GB" altLang="en-US" sz="2000" dirty="0"/>
              <a:t>Try to use a variety of different senses</a:t>
            </a:r>
          </a:p>
          <a:p>
            <a:pPr>
              <a:lnSpc>
                <a:spcPct val="80000"/>
              </a:lnSpc>
            </a:pPr>
            <a:r>
              <a:rPr lang="en-GB" altLang="en-US" sz="2000" dirty="0"/>
              <a:t>Zoom in on small, authentic details – </a:t>
            </a:r>
          </a:p>
          <a:p>
            <a:pPr>
              <a:lnSpc>
                <a:spcPct val="80000"/>
              </a:lnSpc>
            </a:pPr>
            <a:r>
              <a:rPr lang="en-GB" altLang="en-US" sz="2000" dirty="0"/>
              <a:t>Show don’t tell (</a:t>
            </a:r>
            <a:r>
              <a:rPr lang="en-GB" altLang="en-US" sz="2000" i="1" dirty="0">
                <a:solidFill>
                  <a:srgbClr val="FF0000"/>
                </a:solidFill>
              </a:rPr>
              <a:t>He was angry</a:t>
            </a:r>
            <a:r>
              <a:rPr lang="en-GB" altLang="en-US" sz="2000" dirty="0"/>
              <a:t> becomes </a:t>
            </a:r>
            <a:r>
              <a:rPr lang="en-GB" altLang="en-US" sz="2000" i="1" dirty="0">
                <a:solidFill>
                  <a:srgbClr val="FF0000"/>
                </a:solidFill>
              </a:rPr>
              <a:t>As he clenched his fist he glared…</a:t>
            </a:r>
            <a:r>
              <a:rPr lang="en-GB" altLang="en-US" sz="2000" i="1" dirty="0"/>
              <a:t>)</a:t>
            </a:r>
          </a:p>
          <a:p>
            <a:pPr>
              <a:lnSpc>
                <a:spcPct val="80000"/>
              </a:lnSpc>
            </a:pPr>
            <a:r>
              <a:rPr lang="en-GB" altLang="en-US" sz="2000" dirty="0"/>
              <a:t>Use interesting vocabulary- especially focus on the verb choices (</a:t>
            </a:r>
            <a:r>
              <a:rPr lang="en-GB" altLang="en-US" sz="2000" i="1" dirty="0">
                <a:solidFill>
                  <a:srgbClr val="FF0000"/>
                </a:solidFill>
              </a:rPr>
              <a:t>He strolled…</a:t>
            </a:r>
            <a:r>
              <a:rPr lang="en-GB" altLang="en-US" sz="2000" i="1" dirty="0"/>
              <a:t>)</a:t>
            </a:r>
          </a:p>
          <a:p>
            <a:pPr>
              <a:lnSpc>
                <a:spcPct val="80000"/>
              </a:lnSpc>
            </a:pPr>
            <a:r>
              <a:rPr lang="en-GB" altLang="en-US" sz="2000" dirty="0"/>
              <a:t>Create a sense of physical description by describing their facial expressions, posture, clothing </a:t>
            </a:r>
            <a:r>
              <a:rPr lang="en-GB" altLang="en-US" sz="2000" dirty="0" err="1"/>
              <a:t>etc</a:t>
            </a:r>
            <a:r>
              <a:rPr lang="en-GB" altLang="en-US" sz="2000" dirty="0"/>
              <a:t> </a:t>
            </a:r>
          </a:p>
        </p:txBody>
      </p:sp>
    </p:spTree>
    <p:extLst>
      <p:ext uri="{BB962C8B-B14F-4D97-AF65-F5344CB8AC3E}">
        <p14:creationId xmlns:p14="http://schemas.microsoft.com/office/powerpoint/2010/main" val="101236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p:cNvSpPr>
          <p:nvPr/>
        </p:nvSpPr>
        <p:spPr>
          <a:xfrm>
            <a:off x="3578225" y="3270250"/>
            <a:ext cx="4810125" cy="796925"/>
          </a:xfrm>
          <a:prstGeom prst="rect">
            <a:avLst/>
          </a:prstGeom>
          <a:solidFill>
            <a:schemeClr val="accent3">
              <a:lumMod val="40000"/>
              <a:lumOff val="60000"/>
            </a:schemeClr>
          </a:solidFill>
        </p:spPr>
        <p:txBody>
          <a:bodyPr lIns="108000" tIns="108000" rIns="108000" bIns="108000" anchor="ctr"/>
          <a:lstStyle/>
          <a:p>
            <a:pPr algn="ctr" eaLnBrk="1" fontAlgn="auto" hangingPunct="1">
              <a:spcBef>
                <a:spcPts val="0"/>
              </a:spcBef>
              <a:spcAft>
                <a:spcPts val="0"/>
              </a:spcAft>
              <a:defRPr/>
            </a:pPr>
            <a:r>
              <a:rPr lang="en-GB" dirty="0">
                <a:latin typeface="+mn-lt"/>
              </a:rPr>
              <a:t>A </a:t>
            </a:r>
            <a:r>
              <a:rPr lang="en-GB" b="1" dirty="0">
                <a:solidFill>
                  <a:srgbClr val="DE1E5A"/>
                </a:solidFill>
                <a:latin typeface="+mn-lt"/>
              </a:rPr>
              <a:t>pirate </a:t>
            </a:r>
            <a:r>
              <a:rPr lang="en-GB" dirty="0">
                <a:latin typeface="+mn-lt"/>
              </a:rPr>
              <a:t>ship</a:t>
            </a:r>
          </a:p>
        </p:txBody>
      </p:sp>
      <p:sp>
        <p:nvSpPr>
          <p:cNvPr id="12291" name="Title 20"/>
          <p:cNvSpPr>
            <a:spLocks noGrp="1"/>
          </p:cNvSpPr>
          <p:nvPr>
            <p:ph type="title"/>
          </p:nvPr>
        </p:nvSpPr>
        <p:spPr>
          <a:xfrm>
            <a:off x="457200" y="479425"/>
            <a:ext cx="8220075" cy="993775"/>
          </a:xfrm>
        </p:spPr>
        <p:txBody>
          <a:bodyPr/>
          <a:lstStyle/>
          <a:p>
            <a:pPr eaLnBrk="1" hangingPunct="1"/>
            <a:r>
              <a:rPr lang="en-GB" altLang="en-US" sz="3600" smtClean="0"/>
              <a:t>What Is an Expanded Noun Phrase?</a:t>
            </a:r>
          </a:p>
        </p:txBody>
      </p:sp>
      <p:sp>
        <p:nvSpPr>
          <p:cNvPr id="12292" name="Rectangle 4"/>
          <p:cNvSpPr>
            <a:spLocks noChangeArrowheads="1"/>
          </p:cNvSpPr>
          <p:nvPr/>
        </p:nvSpPr>
        <p:spPr bwMode="auto">
          <a:xfrm>
            <a:off x="755650" y="1514475"/>
            <a:ext cx="569753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72000" rIns="0" bIns="72000">
            <a:spAutoFit/>
          </a:bodyP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eaLnBrk="1" hangingPunct="1">
              <a:lnSpc>
                <a:spcPct val="100000"/>
              </a:lnSpc>
              <a:spcBef>
                <a:spcPct val="0"/>
              </a:spcBef>
              <a:buFontTx/>
              <a:buNone/>
            </a:pPr>
            <a:r>
              <a:rPr lang="en-GB" altLang="en-US">
                <a:solidFill>
                  <a:schemeClr val="tx1"/>
                </a:solidFill>
              </a:rPr>
              <a:t>Following the steps below, how could you expand this noun phrase?</a:t>
            </a:r>
          </a:p>
        </p:txBody>
      </p:sp>
      <p:sp>
        <p:nvSpPr>
          <p:cNvPr id="7" name="Rectangle 6"/>
          <p:cNvSpPr>
            <a:spLocks/>
          </p:cNvSpPr>
          <p:nvPr/>
        </p:nvSpPr>
        <p:spPr>
          <a:xfrm>
            <a:off x="3578225" y="2309813"/>
            <a:ext cx="4810125" cy="796925"/>
          </a:xfrm>
          <a:prstGeom prst="rect">
            <a:avLst/>
          </a:prstGeom>
          <a:solidFill>
            <a:schemeClr val="accent3"/>
          </a:solidFill>
        </p:spPr>
        <p:txBody>
          <a:bodyPr lIns="108000" tIns="108000" rIns="108000" bIns="108000" anchor="ctr"/>
          <a:lstStyle/>
          <a:p>
            <a:pPr algn="ctr" eaLnBrk="1" fontAlgn="auto" hangingPunct="1">
              <a:spcBef>
                <a:spcPts val="0"/>
              </a:spcBef>
              <a:spcAft>
                <a:spcPts val="0"/>
              </a:spcAft>
              <a:defRPr/>
            </a:pPr>
            <a:r>
              <a:rPr lang="en-GB" dirty="0">
                <a:latin typeface="+mn-lt"/>
              </a:rPr>
              <a:t>A ship</a:t>
            </a:r>
          </a:p>
        </p:txBody>
      </p:sp>
      <p:sp>
        <p:nvSpPr>
          <p:cNvPr id="9" name="Rectangle 8"/>
          <p:cNvSpPr>
            <a:spLocks/>
          </p:cNvSpPr>
          <p:nvPr/>
        </p:nvSpPr>
        <p:spPr>
          <a:xfrm>
            <a:off x="3578225" y="4230688"/>
            <a:ext cx="4810125" cy="796925"/>
          </a:xfrm>
          <a:prstGeom prst="rect">
            <a:avLst/>
          </a:prstGeom>
          <a:solidFill>
            <a:schemeClr val="accent3"/>
          </a:solidFill>
        </p:spPr>
        <p:txBody>
          <a:bodyPr lIns="108000" tIns="108000" rIns="108000" bIns="108000" anchor="ctr"/>
          <a:lstStyle/>
          <a:p>
            <a:pPr algn="ctr" eaLnBrk="1" fontAlgn="auto" hangingPunct="1">
              <a:spcBef>
                <a:spcPts val="0"/>
              </a:spcBef>
              <a:spcAft>
                <a:spcPts val="0"/>
              </a:spcAft>
              <a:defRPr/>
            </a:pPr>
            <a:r>
              <a:rPr lang="en-GB" dirty="0">
                <a:latin typeface="+mn-lt"/>
              </a:rPr>
              <a:t>An </a:t>
            </a:r>
            <a:r>
              <a:rPr lang="en-GB" b="1" dirty="0">
                <a:solidFill>
                  <a:srgbClr val="DE1E5A"/>
                </a:solidFill>
                <a:latin typeface="+mn-lt"/>
              </a:rPr>
              <a:t>enormous, menacing </a:t>
            </a:r>
            <a:r>
              <a:rPr lang="en-GB" dirty="0">
                <a:latin typeface="+mn-lt"/>
              </a:rPr>
              <a:t>pirate ship</a:t>
            </a:r>
          </a:p>
        </p:txBody>
      </p:sp>
      <p:sp>
        <p:nvSpPr>
          <p:cNvPr id="10" name="Rectangle 9"/>
          <p:cNvSpPr>
            <a:spLocks/>
          </p:cNvSpPr>
          <p:nvPr/>
        </p:nvSpPr>
        <p:spPr>
          <a:xfrm>
            <a:off x="3578225" y="5191125"/>
            <a:ext cx="4810125" cy="796925"/>
          </a:xfrm>
          <a:prstGeom prst="rect">
            <a:avLst/>
          </a:prstGeom>
          <a:solidFill>
            <a:schemeClr val="accent3">
              <a:lumMod val="40000"/>
              <a:lumOff val="60000"/>
            </a:schemeClr>
          </a:solidFill>
        </p:spPr>
        <p:txBody>
          <a:bodyPr lIns="108000" tIns="108000" rIns="108000" bIns="108000" anchor="ctr"/>
          <a:lstStyle/>
          <a:p>
            <a:pPr algn="ctr" eaLnBrk="1" fontAlgn="auto" hangingPunct="1">
              <a:spcBef>
                <a:spcPts val="0"/>
              </a:spcBef>
              <a:spcAft>
                <a:spcPts val="0"/>
              </a:spcAft>
              <a:defRPr/>
            </a:pPr>
            <a:r>
              <a:rPr lang="en-GB" dirty="0">
                <a:latin typeface="+mn-lt"/>
              </a:rPr>
              <a:t>An enormous, menacing pirate ship </a:t>
            </a:r>
            <a:br>
              <a:rPr lang="en-GB" dirty="0">
                <a:latin typeface="+mn-lt"/>
              </a:rPr>
            </a:br>
            <a:r>
              <a:rPr lang="en-GB" b="1" dirty="0">
                <a:solidFill>
                  <a:srgbClr val="DE1E5A"/>
                </a:solidFill>
                <a:latin typeface="+mn-lt"/>
              </a:rPr>
              <a:t>on the still, calm ocean</a:t>
            </a:r>
          </a:p>
        </p:txBody>
      </p:sp>
      <p:grpSp>
        <p:nvGrpSpPr>
          <p:cNvPr id="15" name="Group 14"/>
          <p:cNvGrpSpPr>
            <a:grpSpLocks/>
          </p:cNvGrpSpPr>
          <p:nvPr/>
        </p:nvGrpSpPr>
        <p:grpSpPr bwMode="auto">
          <a:xfrm>
            <a:off x="755650" y="2495550"/>
            <a:ext cx="2946400" cy="1020763"/>
            <a:chOff x="755650" y="2688776"/>
            <a:chExt cx="2945911" cy="1021586"/>
          </a:xfrm>
        </p:grpSpPr>
        <p:sp>
          <p:nvSpPr>
            <p:cNvPr id="17" name="Bent-Up Arrow 16"/>
            <p:cNvSpPr/>
            <p:nvPr/>
          </p:nvSpPr>
          <p:spPr>
            <a:xfrm rot="5400000">
              <a:off x="2518045" y="2526846"/>
              <a:ext cx="476634" cy="1890398"/>
            </a:xfrm>
            <a:prstGeom prst="bentUpArrow">
              <a:avLst>
                <a:gd name="adj1" fmla="val 13128"/>
                <a:gd name="adj2" fmla="val 21708"/>
                <a:gd name="adj3" fmla="val 375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307" name="Rectangle 15"/>
            <p:cNvSpPr>
              <a:spLocks/>
            </p:cNvSpPr>
            <p:nvPr/>
          </p:nvSpPr>
          <p:spPr bwMode="auto">
            <a:xfrm>
              <a:off x="755650" y="2872677"/>
              <a:ext cx="2638181" cy="502544"/>
            </a:xfrm>
            <a:prstGeom prst="rect">
              <a:avLst/>
            </a:prstGeom>
            <a:solidFill>
              <a:srgbClr val="4360A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108000" rIns="108000" bIns="108000" anchor="ct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1400">
                  <a:solidFill>
                    <a:schemeClr val="bg1"/>
                  </a:solidFill>
                </a:rPr>
                <a:t>Add a noun to modify</a:t>
              </a:r>
            </a:p>
          </p:txBody>
        </p:sp>
        <p:sp>
          <p:nvSpPr>
            <p:cNvPr id="14" name="Bent-Up Arrow 13"/>
            <p:cNvSpPr/>
            <p:nvPr/>
          </p:nvSpPr>
          <p:spPr>
            <a:xfrm rot="10800000">
              <a:off x="1723864" y="2688776"/>
              <a:ext cx="1853892" cy="298691"/>
            </a:xfrm>
            <a:prstGeom prst="bentUpArrow">
              <a:avLst>
                <a:gd name="adj1" fmla="val 20490"/>
                <a:gd name="adj2" fmla="val 35294"/>
                <a:gd name="adj3"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grpSp>
        <p:nvGrpSpPr>
          <p:cNvPr id="28" name="Group 27"/>
          <p:cNvGrpSpPr>
            <a:grpSpLocks/>
          </p:cNvGrpSpPr>
          <p:nvPr/>
        </p:nvGrpSpPr>
        <p:grpSpPr bwMode="auto">
          <a:xfrm>
            <a:off x="755650" y="3556000"/>
            <a:ext cx="2946400" cy="1020763"/>
            <a:chOff x="755650" y="2688776"/>
            <a:chExt cx="2945911" cy="1021586"/>
          </a:xfrm>
        </p:grpSpPr>
        <p:sp>
          <p:nvSpPr>
            <p:cNvPr id="29" name="Bent-Up Arrow 28"/>
            <p:cNvSpPr/>
            <p:nvPr/>
          </p:nvSpPr>
          <p:spPr>
            <a:xfrm rot="5400000">
              <a:off x="2518045" y="2526846"/>
              <a:ext cx="476634" cy="1890398"/>
            </a:xfrm>
            <a:prstGeom prst="bentUpArrow">
              <a:avLst>
                <a:gd name="adj1" fmla="val 13128"/>
                <a:gd name="adj2" fmla="val 21708"/>
                <a:gd name="adj3" fmla="val 375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304" name="Rectangle 29"/>
            <p:cNvSpPr>
              <a:spLocks/>
            </p:cNvSpPr>
            <p:nvPr/>
          </p:nvSpPr>
          <p:spPr bwMode="auto">
            <a:xfrm>
              <a:off x="755650" y="2872677"/>
              <a:ext cx="2638181" cy="502544"/>
            </a:xfrm>
            <a:prstGeom prst="rect">
              <a:avLst/>
            </a:prstGeom>
            <a:solidFill>
              <a:srgbClr val="4360A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108000" rIns="108000" bIns="108000" anchor="ct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1400">
                  <a:solidFill>
                    <a:schemeClr val="bg1"/>
                  </a:solidFill>
                </a:rPr>
                <a:t>Add adjectives to modify</a:t>
              </a:r>
            </a:p>
          </p:txBody>
        </p:sp>
        <p:sp>
          <p:nvSpPr>
            <p:cNvPr id="31" name="Bent-Up Arrow 30"/>
            <p:cNvSpPr/>
            <p:nvPr/>
          </p:nvSpPr>
          <p:spPr>
            <a:xfrm rot="10800000">
              <a:off x="1723864" y="2688776"/>
              <a:ext cx="1853892" cy="298691"/>
            </a:xfrm>
            <a:prstGeom prst="bentUpArrow">
              <a:avLst>
                <a:gd name="adj1" fmla="val 20490"/>
                <a:gd name="adj2" fmla="val 35294"/>
                <a:gd name="adj3"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grpSp>
        <p:nvGrpSpPr>
          <p:cNvPr id="32" name="Group 31"/>
          <p:cNvGrpSpPr>
            <a:grpSpLocks/>
          </p:cNvGrpSpPr>
          <p:nvPr/>
        </p:nvGrpSpPr>
        <p:grpSpPr bwMode="auto">
          <a:xfrm>
            <a:off x="755650" y="4652963"/>
            <a:ext cx="2946400" cy="1074737"/>
            <a:chOff x="755650" y="2688776"/>
            <a:chExt cx="2945911" cy="1074338"/>
          </a:xfrm>
        </p:grpSpPr>
        <p:sp>
          <p:nvSpPr>
            <p:cNvPr id="33" name="Bent-Up Arrow 32"/>
            <p:cNvSpPr/>
            <p:nvPr/>
          </p:nvSpPr>
          <p:spPr>
            <a:xfrm rot="5400000">
              <a:off x="2518325" y="2579878"/>
              <a:ext cx="476073" cy="1890398"/>
            </a:xfrm>
            <a:prstGeom prst="bentUpArrow">
              <a:avLst>
                <a:gd name="adj1" fmla="val 13128"/>
                <a:gd name="adj2" fmla="val 21708"/>
                <a:gd name="adj3" fmla="val 3754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301" name="Rectangle 33"/>
            <p:cNvSpPr>
              <a:spLocks/>
            </p:cNvSpPr>
            <p:nvPr/>
          </p:nvSpPr>
          <p:spPr bwMode="auto">
            <a:xfrm>
              <a:off x="755650" y="2872677"/>
              <a:ext cx="2638181" cy="657984"/>
            </a:xfrm>
            <a:prstGeom prst="rect">
              <a:avLst/>
            </a:prstGeom>
            <a:solidFill>
              <a:srgbClr val="4360A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000" tIns="108000" rIns="108000" bIns="108000" anchor="ctr"/>
            <a:lstStyle>
              <a:lvl1pPr>
                <a:lnSpc>
                  <a:spcPct val="90000"/>
                </a:lnSpc>
                <a:spcBef>
                  <a:spcPts val="1000"/>
                </a:spcBef>
                <a:buFont typeface="Arial" panose="020B0604020202020204" pitchFamily="34" charset="0"/>
                <a:buChar char="•"/>
                <a:defRPr>
                  <a:solidFill>
                    <a:srgbClr val="1C1C1C"/>
                  </a:solidFill>
                  <a:latin typeface="Twinkl" pitchFamily="2" charset="0"/>
                  <a:ea typeface="Sassoon Infant Rg" pitchFamily="50" charset="0"/>
                  <a:cs typeface="Sassoon Infant Rg" pitchFamily="50" charset="0"/>
                </a:defRPr>
              </a:lvl1pPr>
              <a:lvl2pPr marL="742950" indent="-285750">
                <a:lnSpc>
                  <a:spcPct val="90000"/>
                </a:lnSpc>
                <a:spcBef>
                  <a:spcPts val="500"/>
                </a:spcBef>
                <a:buFont typeface="Arial" panose="020B0604020202020204" pitchFamily="34" charset="0"/>
                <a:buChar char="•"/>
                <a:defRPr sz="1600">
                  <a:solidFill>
                    <a:srgbClr val="1C1C1C"/>
                  </a:solidFill>
                  <a:latin typeface="Twinkl" pitchFamily="2" charset="0"/>
                  <a:ea typeface="Sassoon Infant Rg" pitchFamily="50" charset="0"/>
                  <a:cs typeface="Sassoon Infant Rg" pitchFamily="50"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pitchFamily="2" charset="0"/>
                  <a:ea typeface="Sassoon Infant Rg" pitchFamily="50" charset="0"/>
                  <a:cs typeface="Sassoon Infant Rg" pitchFamily="50" charset="0"/>
                </a:defRPr>
              </a:lvl9pPr>
            </a:lstStyle>
            <a:p>
              <a:pPr algn="ctr" eaLnBrk="1" hangingPunct="1">
                <a:lnSpc>
                  <a:spcPct val="100000"/>
                </a:lnSpc>
                <a:spcBef>
                  <a:spcPct val="0"/>
                </a:spcBef>
                <a:buFontTx/>
                <a:buNone/>
              </a:pPr>
              <a:r>
                <a:rPr lang="en-GB" altLang="en-US" sz="1400">
                  <a:solidFill>
                    <a:schemeClr val="bg1"/>
                  </a:solidFill>
                </a:rPr>
                <a:t>Add a prepositional phrase to give extra details</a:t>
              </a:r>
            </a:p>
          </p:txBody>
        </p:sp>
        <p:sp>
          <p:nvSpPr>
            <p:cNvPr id="35" name="Bent-Up Arrow 34"/>
            <p:cNvSpPr/>
            <p:nvPr/>
          </p:nvSpPr>
          <p:spPr>
            <a:xfrm rot="10800000">
              <a:off x="1723864" y="2688776"/>
              <a:ext cx="1853892" cy="298339"/>
            </a:xfrm>
            <a:prstGeom prst="bentUpArrow">
              <a:avLst>
                <a:gd name="adj1" fmla="val 20490"/>
                <a:gd name="adj2" fmla="val 35294"/>
                <a:gd name="adj3"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229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0025" y="1781175"/>
            <a:ext cx="2376488"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9854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28650" y="365126"/>
            <a:ext cx="7886700" cy="942679"/>
          </a:xfrm>
        </p:spPr>
        <p:txBody>
          <a:bodyPr/>
          <a:lstStyle/>
          <a:p>
            <a:pPr lvl="0"/>
            <a:r>
              <a:rPr lang="en-GB" dirty="0" smtClean="0"/>
              <a:t>Task</a:t>
            </a:r>
            <a:endParaRPr lang="en-GB" dirty="0"/>
          </a:p>
        </p:txBody>
      </p:sp>
      <p:sp>
        <p:nvSpPr>
          <p:cNvPr id="3" name="TextBox 3"/>
          <p:cNvSpPr txBox="1"/>
          <p:nvPr/>
        </p:nvSpPr>
        <p:spPr>
          <a:xfrm>
            <a:off x="616688" y="1459092"/>
            <a:ext cx="8261497" cy="1938992"/>
          </a:xfrm>
          <a:prstGeom prst="rect">
            <a:avLst/>
          </a:prstGeom>
          <a:noFill/>
          <a:ln>
            <a:noFill/>
          </a:ln>
        </p:spPr>
        <p:style>
          <a:lnRef idx="0">
            <a:scrgbClr r="0" g="0" b="0"/>
          </a:lnRef>
          <a:fillRef idx="0">
            <a:scrgbClr r="0" g="0" b="0"/>
          </a:fillRef>
          <a:effectRef idx="0">
            <a:scrgbClr r="0" g="0" b="0"/>
          </a:effectRef>
          <a:fontRef idx="minor">
            <a:schemeClr val="dk1"/>
          </a:fontRef>
        </p:style>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dirty="0" smtClean="0">
                <a:solidFill>
                  <a:srgbClr val="000000"/>
                </a:solidFill>
                <a:uFillTx/>
                <a:latin typeface="Calibri"/>
              </a:rPr>
              <a:t>Use your plan</a:t>
            </a:r>
            <a:r>
              <a:rPr lang="en-GB" sz="2400" b="1" i="0" u="none" strike="noStrike" kern="1200" cap="none" spc="0" dirty="0" smtClean="0">
                <a:solidFill>
                  <a:srgbClr val="000000"/>
                </a:solidFill>
                <a:uFillTx/>
                <a:latin typeface="Calibri"/>
              </a:rPr>
              <a:t> to write the resolution part of your story.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2400" b="0" i="0" u="none" strike="noStrike" kern="1200" cap="none" spc="0" dirty="0" smtClean="0">
              <a:solidFill>
                <a:srgbClr val="000000"/>
              </a:solidFill>
              <a:uFillTx/>
              <a:latin typeface="Calibri"/>
            </a:endParaRPr>
          </a:p>
          <a:p>
            <a:pPr marL="285750" marR="0" lvl="0" indent="-285750" algn="l" defTabSz="914400" rtl="0" fontAlgn="auto" hangingPunct="1">
              <a:lnSpc>
                <a:spcPct val="100000"/>
              </a:lnSpc>
              <a:spcBef>
                <a:spcPts val="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GB" sz="2400" baseline="0" dirty="0" smtClean="0">
                <a:solidFill>
                  <a:srgbClr val="000000"/>
                </a:solidFill>
                <a:latin typeface="Calibri"/>
              </a:rPr>
              <a:t>Try and use fronted</a:t>
            </a:r>
            <a:r>
              <a:rPr lang="en-GB" sz="2400" dirty="0" smtClean="0">
                <a:solidFill>
                  <a:srgbClr val="000000"/>
                </a:solidFill>
                <a:latin typeface="Calibri"/>
              </a:rPr>
              <a:t> adverbials, speech and commas for lists.</a:t>
            </a:r>
            <a:endParaRPr lang="en-GB" sz="2400" b="0" i="0" u="none" strike="noStrike" kern="1200" cap="none" spc="0" baseline="0" dirty="0">
              <a:solidFill>
                <a:srgbClr val="000000"/>
              </a:solidFill>
              <a:uFillTx/>
              <a:latin typeface="Calibri"/>
            </a:endParaRPr>
          </a:p>
          <a:p>
            <a:pPr marR="0" lvl="0"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p:txBody>
      </p:sp>
      <p:sp>
        <p:nvSpPr>
          <p:cNvPr id="8" name="Title 1"/>
          <p:cNvSpPr txBox="1">
            <a:spLocks/>
          </p:cNvSpPr>
          <p:nvPr/>
        </p:nvSpPr>
        <p:spPr>
          <a:xfrm>
            <a:off x="277775" y="4756372"/>
            <a:ext cx="7886700" cy="698129"/>
          </a:xfrm>
          <a:prstGeom prst="rect">
            <a:avLst/>
          </a:prstGeom>
        </p:spPr>
        <p:txBody>
          <a:bodyPr vert="horz" lIns="91440" tIns="45720" rIns="91440" bIns="45720" rtlCol="0" anchor="ct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9600" dirty="0" smtClean="0"/>
              <a:t>Remember….</a:t>
            </a:r>
            <a:endParaRPr lang="en-GB" dirty="0"/>
          </a:p>
        </p:txBody>
      </p:sp>
      <p:sp>
        <p:nvSpPr>
          <p:cNvPr id="9" name="Content Placeholder 2"/>
          <p:cNvSpPr>
            <a:spLocks noGrp="1"/>
          </p:cNvSpPr>
          <p:nvPr>
            <p:ph idx="1"/>
          </p:nvPr>
        </p:nvSpPr>
        <p:spPr>
          <a:xfrm>
            <a:off x="2469412" y="5536388"/>
            <a:ext cx="7886700" cy="1183389"/>
          </a:xfrm>
        </p:spPr>
        <p:txBody>
          <a:bodyPr>
            <a:normAutofit/>
          </a:bodyPr>
          <a:lstStyle/>
          <a:p>
            <a:pPr marL="0" indent="0">
              <a:buNone/>
            </a:pPr>
            <a:r>
              <a:rPr lang="en-GB" sz="5400" b="1" dirty="0" smtClean="0"/>
              <a:t>Leave editing lines! </a:t>
            </a:r>
            <a:endParaRPr lang="en-GB" sz="5400" b="1" dirty="0"/>
          </a:p>
        </p:txBody>
      </p:sp>
    </p:spTree>
    <p:extLst>
      <p:ext uri="{BB962C8B-B14F-4D97-AF65-F5344CB8AC3E}">
        <p14:creationId xmlns:p14="http://schemas.microsoft.com/office/powerpoint/2010/main" val="3862719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784</Words>
  <Application>Microsoft Office PowerPoint</Application>
  <PresentationFormat>On-screen Show (4:3)</PresentationFormat>
  <Paragraphs>122</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Nunito</vt:lpstr>
      <vt:lpstr>Sassoon Infant Rg</vt:lpstr>
      <vt:lpstr>Times New Roman</vt:lpstr>
      <vt:lpstr>Twinkl</vt:lpstr>
      <vt:lpstr>Twinkl SemiBold</vt:lpstr>
      <vt:lpstr>Office Theme</vt:lpstr>
      <vt:lpstr>Home Learning  Summer Term   Week 1 Lesson 3</vt:lpstr>
      <vt:lpstr>Tasks</vt:lpstr>
      <vt:lpstr>Success Criteria</vt:lpstr>
      <vt:lpstr>PowerPoint Presentation</vt:lpstr>
      <vt:lpstr>PowerPoint Presentation</vt:lpstr>
      <vt:lpstr>Writing Your Own Fronted Adverbials: ISPACE</vt:lpstr>
      <vt:lpstr>PowerPoint Presentation</vt:lpstr>
      <vt:lpstr>What Is an Expanded Noun Phrase?</vt:lpstr>
      <vt:lpstr>Task</vt:lpstr>
    </vt:vector>
  </TitlesOfParts>
  <Company>Iver Village Junior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Learning  Summer Term  Week 1 Lesson 1</dc:title>
  <dc:creator>Hannah Rowe</dc:creator>
  <cp:lastModifiedBy>Ellie Couves</cp:lastModifiedBy>
  <cp:revision>16</cp:revision>
  <dcterms:created xsi:type="dcterms:W3CDTF">2020-04-15T09:05:34Z</dcterms:created>
  <dcterms:modified xsi:type="dcterms:W3CDTF">2020-04-16T17:25:51Z</dcterms:modified>
</cp:coreProperties>
</file>